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69" r:id="rId3"/>
    <p:sldId id="272" r:id="rId4"/>
    <p:sldId id="259" r:id="rId5"/>
    <p:sldId id="260" r:id="rId6"/>
    <p:sldId id="288"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EC8FDB-B178-469E-8372-964723E500A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008B840-89FB-474F-9C66-5A98F7CBBA0F}">
      <dgm:prSet phldrT="[Text]" custT="1"/>
      <dgm:spPr/>
      <dgm:t>
        <a:bodyPr/>
        <a:lstStyle/>
        <a:p>
          <a:r>
            <a:rPr lang="en-US" sz="2000" b="1" u="sng" dirty="0"/>
            <a:t>Gustavus Children’s Enhancement Program (GCEP)  </a:t>
          </a:r>
        </a:p>
        <a:p>
          <a:r>
            <a:rPr lang="en-US" sz="2000" b="0" dirty="0"/>
            <a:t>This is our public nonprofit 501(c)(3) </a:t>
          </a:r>
        </a:p>
        <a:p>
          <a:r>
            <a:rPr lang="en-US" sz="2000" b="0" dirty="0"/>
            <a:t>&amp; our board of directors</a:t>
          </a:r>
        </a:p>
        <a:p>
          <a:r>
            <a:rPr lang="en-US" sz="1100" b="0" dirty="0"/>
            <a:t>* Established in 2007</a:t>
          </a:r>
        </a:p>
      </dgm:t>
    </dgm:pt>
    <dgm:pt modelId="{805EF376-3B0D-466E-800E-712C12A0611A}" type="parTrans" cxnId="{B468263C-70A4-4BF2-9A16-8A419F87D7A0}">
      <dgm:prSet/>
      <dgm:spPr/>
      <dgm:t>
        <a:bodyPr/>
        <a:lstStyle/>
        <a:p>
          <a:endParaRPr lang="en-US"/>
        </a:p>
      </dgm:t>
    </dgm:pt>
    <dgm:pt modelId="{639B49C4-7690-4BC8-9BC7-904FFB4CADE9}" type="sibTrans" cxnId="{B468263C-70A4-4BF2-9A16-8A419F87D7A0}">
      <dgm:prSet/>
      <dgm:spPr/>
      <dgm:t>
        <a:bodyPr/>
        <a:lstStyle/>
        <a:p>
          <a:endParaRPr lang="en-US"/>
        </a:p>
      </dgm:t>
    </dgm:pt>
    <dgm:pt modelId="{5DEC10E0-FAC2-4E6E-A67A-50C9CC05846F}" type="asst">
      <dgm:prSet phldrT="[Text]" custT="1"/>
      <dgm:spPr/>
      <dgm:t>
        <a:bodyPr/>
        <a:lstStyle/>
        <a:p>
          <a:r>
            <a:rPr lang="en-US" sz="2000" b="1" u="sng" dirty="0"/>
            <a:t>Gustavus Community Preschool (GCP)</a:t>
          </a:r>
        </a:p>
        <a:p>
          <a:r>
            <a:rPr lang="en-US" sz="2000" b="0" u="none" dirty="0"/>
            <a:t>GCP is governed by GCEP</a:t>
          </a:r>
        </a:p>
      </dgm:t>
    </dgm:pt>
    <dgm:pt modelId="{32501E7A-AB5A-4A57-80A7-DE1CA9F19CF7}" type="parTrans" cxnId="{60952FCE-ADCD-49D2-BBFF-432167663DD9}">
      <dgm:prSet/>
      <dgm:spPr/>
      <dgm:t>
        <a:bodyPr/>
        <a:lstStyle/>
        <a:p>
          <a:endParaRPr lang="en-US"/>
        </a:p>
      </dgm:t>
    </dgm:pt>
    <dgm:pt modelId="{5EB67A44-A0DF-445B-9245-8EB14955D723}" type="sibTrans" cxnId="{60952FCE-ADCD-49D2-BBFF-432167663DD9}">
      <dgm:prSet/>
      <dgm:spPr/>
      <dgm:t>
        <a:bodyPr/>
        <a:lstStyle/>
        <a:p>
          <a:endParaRPr lang="en-US"/>
        </a:p>
      </dgm:t>
    </dgm:pt>
    <dgm:pt modelId="{48CF654A-21B6-4FB0-81C2-5F06E7969092}">
      <dgm:prSet phldrT="[Text]" custT="1"/>
      <dgm:spPr/>
      <dgm:t>
        <a:bodyPr/>
        <a:lstStyle/>
        <a:p>
          <a:r>
            <a:rPr lang="en-US" sz="2000" b="1" u="sng" dirty="0"/>
            <a:t>State Child Care Center License</a:t>
          </a:r>
        </a:p>
        <a:p>
          <a:r>
            <a:rPr lang="en-US" sz="2000" b="0" u="none" dirty="0"/>
            <a:t>In order to continue to offer the following services, our best option is to hold a state license as a child care center</a:t>
          </a:r>
        </a:p>
      </dgm:t>
    </dgm:pt>
    <dgm:pt modelId="{72B48CDF-5713-46C8-934F-7D4A3B794FB0}" type="parTrans" cxnId="{BED7BD04-9718-4A89-AED9-DCE746CD60AE}">
      <dgm:prSet/>
      <dgm:spPr/>
      <dgm:t>
        <a:bodyPr/>
        <a:lstStyle/>
        <a:p>
          <a:endParaRPr lang="en-US"/>
        </a:p>
      </dgm:t>
    </dgm:pt>
    <dgm:pt modelId="{2EC91E90-A5C5-460C-A0D6-D1BC555315AD}" type="sibTrans" cxnId="{BED7BD04-9718-4A89-AED9-DCE746CD60AE}">
      <dgm:prSet/>
      <dgm:spPr/>
      <dgm:t>
        <a:bodyPr/>
        <a:lstStyle/>
        <a:p>
          <a:endParaRPr lang="en-US"/>
        </a:p>
      </dgm:t>
    </dgm:pt>
    <dgm:pt modelId="{01FBB826-6628-4668-A61E-AB02E58DC703}">
      <dgm:prSet phldrT="[Text]" custT="1"/>
      <dgm:spPr/>
      <dgm:t>
        <a:bodyPr/>
        <a:lstStyle/>
        <a:p>
          <a:r>
            <a:rPr lang="en-US" sz="2000" b="1" u="sng" dirty="0"/>
            <a:t>Preschool Program</a:t>
          </a:r>
        </a:p>
      </dgm:t>
    </dgm:pt>
    <dgm:pt modelId="{89DEE98A-71DE-468D-8E01-3B1393A9F642}" type="parTrans" cxnId="{0E55B1D0-9E29-44D9-9F43-A093A79515F7}">
      <dgm:prSet/>
      <dgm:spPr/>
      <dgm:t>
        <a:bodyPr/>
        <a:lstStyle/>
        <a:p>
          <a:endParaRPr lang="en-US"/>
        </a:p>
      </dgm:t>
    </dgm:pt>
    <dgm:pt modelId="{EF56E1E7-0B21-439D-A1AC-FA4DE284645E}" type="sibTrans" cxnId="{0E55B1D0-9E29-44D9-9F43-A093A79515F7}">
      <dgm:prSet/>
      <dgm:spPr/>
      <dgm:t>
        <a:bodyPr/>
        <a:lstStyle/>
        <a:p>
          <a:endParaRPr lang="en-US"/>
        </a:p>
      </dgm:t>
    </dgm:pt>
    <dgm:pt modelId="{E2E16CDE-0B1C-4585-BA35-7698F82D4B16}">
      <dgm:prSet phldrT="[Text]" custT="1"/>
      <dgm:spPr/>
      <dgm:t>
        <a:bodyPr/>
        <a:lstStyle/>
        <a:p>
          <a:r>
            <a:rPr lang="en-US" sz="2000" b="1" u="sng" dirty="0"/>
            <a:t>Child Care Program</a:t>
          </a:r>
        </a:p>
      </dgm:t>
    </dgm:pt>
    <dgm:pt modelId="{38A587EC-7440-4A2E-88C5-F4374F67502C}" type="parTrans" cxnId="{4785501E-B07A-4551-A90E-3A5A96C44032}">
      <dgm:prSet/>
      <dgm:spPr/>
      <dgm:t>
        <a:bodyPr/>
        <a:lstStyle/>
        <a:p>
          <a:endParaRPr lang="en-US"/>
        </a:p>
      </dgm:t>
    </dgm:pt>
    <dgm:pt modelId="{72BC3C41-1740-4345-8416-A17AC61BEC34}" type="sibTrans" cxnId="{4785501E-B07A-4551-A90E-3A5A96C44032}">
      <dgm:prSet/>
      <dgm:spPr/>
      <dgm:t>
        <a:bodyPr/>
        <a:lstStyle/>
        <a:p>
          <a:endParaRPr lang="en-US"/>
        </a:p>
      </dgm:t>
    </dgm:pt>
    <dgm:pt modelId="{108DC0C2-34DF-4051-B64C-6A836FE03FE9}" type="pres">
      <dgm:prSet presAssocID="{2CEC8FDB-B178-469E-8372-964723E500A8}" presName="hierChild1" presStyleCnt="0">
        <dgm:presLayoutVars>
          <dgm:chPref val="1"/>
          <dgm:dir/>
          <dgm:animOne val="branch"/>
          <dgm:animLvl val="lvl"/>
          <dgm:resizeHandles/>
        </dgm:presLayoutVars>
      </dgm:prSet>
      <dgm:spPr/>
    </dgm:pt>
    <dgm:pt modelId="{C8E3A7D7-0505-4F97-B5C2-2F7E1FAE345C}" type="pres">
      <dgm:prSet presAssocID="{1008B840-89FB-474F-9C66-5A98F7CBBA0F}" presName="hierRoot1" presStyleCnt="0"/>
      <dgm:spPr/>
    </dgm:pt>
    <dgm:pt modelId="{F3D5C5EE-6885-429C-A925-BE57FF11D7F0}" type="pres">
      <dgm:prSet presAssocID="{1008B840-89FB-474F-9C66-5A98F7CBBA0F}" presName="composite" presStyleCnt="0"/>
      <dgm:spPr/>
    </dgm:pt>
    <dgm:pt modelId="{97E9D954-89AA-426D-9728-AF6F8588E76B}" type="pres">
      <dgm:prSet presAssocID="{1008B840-89FB-474F-9C66-5A98F7CBBA0F}" presName="background" presStyleLbl="node0" presStyleIdx="0" presStyleCnt="1"/>
      <dgm:spPr/>
    </dgm:pt>
    <dgm:pt modelId="{BD7D0DBD-A43F-42BA-AF54-25B8A9EDC1D6}" type="pres">
      <dgm:prSet presAssocID="{1008B840-89FB-474F-9C66-5A98F7CBBA0F}" presName="text" presStyleLbl="fgAcc0" presStyleIdx="0" presStyleCnt="1" custScaleX="292936" custScaleY="178770" custLinFactNeighborX="24894" custLinFactNeighborY="2081">
        <dgm:presLayoutVars>
          <dgm:chPref val="3"/>
        </dgm:presLayoutVars>
      </dgm:prSet>
      <dgm:spPr/>
    </dgm:pt>
    <dgm:pt modelId="{F246B51B-F1C2-464C-8BDD-7E2CD0C9323F}" type="pres">
      <dgm:prSet presAssocID="{1008B840-89FB-474F-9C66-5A98F7CBBA0F}" presName="hierChild2" presStyleCnt="0"/>
      <dgm:spPr/>
    </dgm:pt>
    <dgm:pt modelId="{4046CEF4-B8AD-4CC4-BB30-5C2CC8996A5C}" type="pres">
      <dgm:prSet presAssocID="{32501E7A-AB5A-4A57-80A7-DE1CA9F19CF7}" presName="Name10" presStyleLbl="parChTrans1D2" presStyleIdx="0" presStyleCnt="1"/>
      <dgm:spPr/>
    </dgm:pt>
    <dgm:pt modelId="{BB1DDE7B-E67A-4B37-A864-8DE52401A190}" type="pres">
      <dgm:prSet presAssocID="{5DEC10E0-FAC2-4E6E-A67A-50C9CC05846F}" presName="hierRoot2" presStyleCnt="0"/>
      <dgm:spPr/>
    </dgm:pt>
    <dgm:pt modelId="{174E6998-6629-4C0F-B019-71DC30AA6445}" type="pres">
      <dgm:prSet presAssocID="{5DEC10E0-FAC2-4E6E-A67A-50C9CC05846F}" presName="composite2" presStyleCnt="0"/>
      <dgm:spPr/>
    </dgm:pt>
    <dgm:pt modelId="{70085995-F762-4C64-BC8B-2E6D6B27F542}" type="pres">
      <dgm:prSet presAssocID="{5DEC10E0-FAC2-4E6E-A67A-50C9CC05846F}" presName="background2" presStyleLbl="asst1" presStyleIdx="0" presStyleCnt="1"/>
      <dgm:spPr/>
    </dgm:pt>
    <dgm:pt modelId="{A8F25D1F-ED20-4D41-BA04-8C728784B724}" type="pres">
      <dgm:prSet presAssocID="{5DEC10E0-FAC2-4E6E-A67A-50C9CC05846F}" presName="text2" presStyleLbl="fgAcc2" presStyleIdx="0" presStyleCnt="1" custScaleX="204923" custLinFactNeighborX="25768" custLinFactNeighborY="-1720">
        <dgm:presLayoutVars>
          <dgm:chPref val="3"/>
        </dgm:presLayoutVars>
      </dgm:prSet>
      <dgm:spPr/>
    </dgm:pt>
    <dgm:pt modelId="{5043C941-6392-4CCA-960A-459555506A8A}" type="pres">
      <dgm:prSet presAssocID="{5DEC10E0-FAC2-4E6E-A67A-50C9CC05846F}" presName="hierChild3" presStyleCnt="0"/>
      <dgm:spPr/>
    </dgm:pt>
    <dgm:pt modelId="{A312B570-D901-4DFB-9060-688860A3DAF4}" type="pres">
      <dgm:prSet presAssocID="{72B48CDF-5713-46C8-934F-7D4A3B794FB0}" presName="Name17" presStyleLbl="parChTrans1D3" presStyleIdx="0" presStyleCnt="1"/>
      <dgm:spPr/>
    </dgm:pt>
    <dgm:pt modelId="{A164C082-80C5-44E9-A84D-8E60A0BB8B17}" type="pres">
      <dgm:prSet presAssocID="{48CF654A-21B6-4FB0-81C2-5F06E7969092}" presName="hierRoot3" presStyleCnt="0"/>
      <dgm:spPr/>
    </dgm:pt>
    <dgm:pt modelId="{EBA17CAE-5081-48F0-AFB5-D1E0FEA2C9D1}" type="pres">
      <dgm:prSet presAssocID="{48CF654A-21B6-4FB0-81C2-5F06E7969092}" presName="composite3" presStyleCnt="0"/>
      <dgm:spPr/>
    </dgm:pt>
    <dgm:pt modelId="{F9FEC9CC-70D2-4269-8565-D371BE8D9AD9}" type="pres">
      <dgm:prSet presAssocID="{48CF654A-21B6-4FB0-81C2-5F06E7969092}" presName="background3" presStyleLbl="node3" presStyleIdx="0" presStyleCnt="1"/>
      <dgm:spPr/>
    </dgm:pt>
    <dgm:pt modelId="{141C8A65-E3CE-479F-8C7C-29ABDCC74397}" type="pres">
      <dgm:prSet presAssocID="{48CF654A-21B6-4FB0-81C2-5F06E7969092}" presName="text3" presStyleLbl="fgAcc3" presStyleIdx="0" presStyleCnt="1" custScaleX="404079" custLinFactNeighborX="3563" custLinFactNeighborY="-8289">
        <dgm:presLayoutVars>
          <dgm:chPref val="3"/>
        </dgm:presLayoutVars>
      </dgm:prSet>
      <dgm:spPr/>
    </dgm:pt>
    <dgm:pt modelId="{D8F851EA-5CFA-4449-A077-9B64362C0D52}" type="pres">
      <dgm:prSet presAssocID="{48CF654A-21B6-4FB0-81C2-5F06E7969092}" presName="hierChild4" presStyleCnt="0"/>
      <dgm:spPr/>
    </dgm:pt>
    <dgm:pt modelId="{B232FC0C-78D7-468A-A056-0001E10A367E}" type="pres">
      <dgm:prSet presAssocID="{89DEE98A-71DE-468D-8E01-3B1393A9F642}" presName="Name23" presStyleLbl="parChTrans1D4" presStyleIdx="0" presStyleCnt="2"/>
      <dgm:spPr/>
    </dgm:pt>
    <dgm:pt modelId="{03F99CDB-9039-4D52-9B4A-669DAB49DFC8}" type="pres">
      <dgm:prSet presAssocID="{01FBB826-6628-4668-A61E-AB02E58DC703}" presName="hierRoot4" presStyleCnt="0"/>
      <dgm:spPr/>
    </dgm:pt>
    <dgm:pt modelId="{F2F0A056-BA7D-43E1-92C9-C38738BA12E9}" type="pres">
      <dgm:prSet presAssocID="{01FBB826-6628-4668-A61E-AB02E58DC703}" presName="composite4" presStyleCnt="0"/>
      <dgm:spPr/>
    </dgm:pt>
    <dgm:pt modelId="{79431E5F-BDFC-4A5F-BF7C-9E8152BD8D92}" type="pres">
      <dgm:prSet presAssocID="{01FBB826-6628-4668-A61E-AB02E58DC703}" presName="background4" presStyleLbl="node4" presStyleIdx="0" presStyleCnt="2"/>
      <dgm:spPr/>
    </dgm:pt>
    <dgm:pt modelId="{E5641E4B-265C-459C-B964-D3EE6BA71560}" type="pres">
      <dgm:prSet presAssocID="{01FBB826-6628-4668-A61E-AB02E58DC703}" presName="text4" presStyleLbl="fgAcc4" presStyleIdx="0" presStyleCnt="2" custScaleX="135115" custLinFactNeighborX="0" custLinFactNeighborY="-2884">
        <dgm:presLayoutVars>
          <dgm:chPref val="3"/>
        </dgm:presLayoutVars>
      </dgm:prSet>
      <dgm:spPr/>
    </dgm:pt>
    <dgm:pt modelId="{90190836-6084-4F64-97C4-BBD33EA2CD2D}" type="pres">
      <dgm:prSet presAssocID="{01FBB826-6628-4668-A61E-AB02E58DC703}" presName="hierChild5" presStyleCnt="0"/>
      <dgm:spPr/>
    </dgm:pt>
    <dgm:pt modelId="{459EF7E2-F109-49EB-8931-DE2075514C7C}" type="pres">
      <dgm:prSet presAssocID="{38A587EC-7440-4A2E-88C5-F4374F67502C}" presName="Name23" presStyleLbl="parChTrans1D4" presStyleIdx="1" presStyleCnt="2"/>
      <dgm:spPr/>
    </dgm:pt>
    <dgm:pt modelId="{0CE5407A-1CEC-4EA3-BE01-AC5AA343D8A5}" type="pres">
      <dgm:prSet presAssocID="{E2E16CDE-0B1C-4585-BA35-7698F82D4B16}" presName="hierRoot4" presStyleCnt="0"/>
      <dgm:spPr/>
    </dgm:pt>
    <dgm:pt modelId="{0C6B9FC2-D2A5-4D69-9093-F92DD788AFC9}" type="pres">
      <dgm:prSet presAssocID="{E2E16CDE-0B1C-4585-BA35-7698F82D4B16}" presName="composite4" presStyleCnt="0"/>
      <dgm:spPr/>
    </dgm:pt>
    <dgm:pt modelId="{D6B6AC37-DBDD-4036-98A9-2EDEAF8FEE77}" type="pres">
      <dgm:prSet presAssocID="{E2E16CDE-0B1C-4585-BA35-7698F82D4B16}" presName="background4" presStyleLbl="node4" presStyleIdx="1" presStyleCnt="2"/>
      <dgm:spPr/>
    </dgm:pt>
    <dgm:pt modelId="{EC6996FA-AF10-42F9-9484-7290D1C51C20}" type="pres">
      <dgm:prSet presAssocID="{E2E16CDE-0B1C-4585-BA35-7698F82D4B16}" presName="text4" presStyleLbl="fgAcc4" presStyleIdx="1" presStyleCnt="2" custScaleX="143600" custLinFactNeighborX="-1313" custLinFactNeighborY="-2884">
        <dgm:presLayoutVars>
          <dgm:chPref val="3"/>
        </dgm:presLayoutVars>
      </dgm:prSet>
      <dgm:spPr/>
    </dgm:pt>
    <dgm:pt modelId="{25BEBC96-3482-4863-BA3A-D054ECA3D725}" type="pres">
      <dgm:prSet presAssocID="{E2E16CDE-0B1C-4585-BA35-7698F82D4B16}" presName="hierChild5" presStyleCnt="0"/>
      <dgm:spPr/>
    </dgm:pt>
  </dgm:ptLst>
  <dgm:cxnLst>
    <dgm:cxn modelId="{BED7BD04-9718-4A89-AED9-DCE746CD60AE}" srcId="{5DEC10E0-FAC2-4E6E-A67A-50C9CC05846F}" destId="{48CF654A-21B6-4FB0-81C2-5F06E7969092}" srcOrd="0" destOrd="0" parTransId="{72B48CDF-5713-46C8-934F-7D4A3B794FB0}" sibTransId="{2EC91E90-A5C5-460C-A0D6-D1BC555315AD}"/>
    <dgm:cxn modelId="{4785501E-B07A-4551-A90E-3A5A96C44032}" srcId="{48CF654A-21B6-4FB0-81C2-5F06E7969092}" destId="{E2E16CDE-0B1C-4585-BA35-7698F82D4B16}" srcOrd="1" destOrd="0" parTransId="{38A587EC-7440-4A2E-88C5-F4374F67502C}" sibTransId="{72BC3C41-1740-4345-8416-A17AC61BEC34}"/>
    <dgm:cxn modelId="{33BDBC39-F59F-4716-B959-5DA779FF7507}" type="presOf" srcId="{2CEC8FDB-B178-469E-8372-964723E500A8}" destId="{108DC0C2-34DF-4051-B64C-6A836FE03FE9}" srcOrd="0" destOrd="0" presId="urn:microsoft.com/office/officeart/2005/8/layout/hierarchy1"/>
    <dgm:cxn modelId="{B468263C-70A4-4BF2-9A16-8A419F87D7A0}" srcId="{2CEC8FDB-B178-469E-8372-964723E500A8}" destId="{1008B840-89FB-474F-9C66-5A98F7CBBA0F}" srcOrd="0" destOrd="0" parTransId="{805EF376-3B0D-466E-800E-712C12A0611A}" sibTransId="{639B49C4-7690-4BC8-9BC7-904FFB4CADE9}"/>
    <dgm:cxn modelId="{92363760-ECA4-4065-B26E-F4C050133F86}" type="presOf" srcId="{48CF654A-21B6-4FB0-81C2-5F06E7969092}" destId="{141C8A65-E3CE-479F-8C7C-29ABDCC74397}" srcOrd="0" destOrd="0" presId="urn:microsoft.com/office/officeart/2005/8/layout/hierarchy1"/>
    <dgm:cxn modelId="{5CCECC64-59D5-46B5-8E31-9A0F87BE04D9}" type="presOf" srcId="{38A587EC-7440-4A2E-88C5-F4374F67502C}" destId="{459EF7E2-F109-49EB-8931-DE2075514C7C}" srcOrd="0" destOrd="0" presId="urn:microsoft.com/office/officeart/2005/8/layout/hierarchy1"/>
    <dgm:cxn modelId="{535BB252-18F7-420B-9C0F-AF139374F420}" type="presOf" srcId="{72B48CDF-5713-46C8-934F-7D4A3B794FB0}" destId="{A312B570-D901-4DFB-9060-688860A3DAF4}" srcOrd="0" destOrd="0" presId="urn:microsoft.com/office/officeart/2005/8/layout/hierarchy1"/>
    <dgm:cxn modelId="{1BE1B358-2ABE-4B6C-AA41-A9ABCD7ECE7F}" type="presOf" srcId="{89DEE98A-71DE-468D-8E01-3B1393A9F642}" destId="{B232FC0C-78D7-468A-A056-0001E10A367E}" srcOrd="0" destOrd="0" presId="urn:microsoft.com/office/officeart/2005/8/layout/hierarchy1"/>
    <dgm:cxn modelId="{72F3648D-F719-409E-BE5B-AC829F432194}" type="presOf" srcId="{01FBB826-6628-4668-A61E-AB02E58DC703}" destId="{E5641E4B-265C-459C-B964-D3EE6BA71560}" srcOrd="0" destOrd="0" presId="urn:microsoft.com/office/officeart/2005/8/layout/hierarchy1"/>
    <dgm:cxn modelId="{E4A30BCD-B50D-4321-A730-3943B3205C6B}" type="presOf" srcId="{32501E7A-AB5A-4A57-80A7-DE1CA9F19CF7}" destId="{4046CEF4-B8AD-4CC4-BB30-5C2CC8996A5C}" srcOrd="0" destOrd="0" presId="urn:microsoft.com/office/officeart/2005/8/layout/hierarchy1"/>
    <dgm:cxn modelId="{60952FCE-ADCD-49D2-BBFF-432167663DD9}" srcId="{1008B840-89FB-474F-9C66-5A98F7CBBA0F}" destId="{5DEC10E0-FAC2-4E6E-A67A-50C9CC05846F}" srcOrd="0" destOrd="0" parTransId="{32501E7A-AB5A-4A57-80A7-DE1CA9F19CF7}" sibTransId="{5EB67A44-A0DF-445B-9245-8EB14955D723}"/>
    <dgm:cxn modelId="{0E55B1D0-9E29-44D9-9F43-A093A79515F7}" srcId="{48CF654A-21B6-4FB0-81C2-5F06E7969092}" destId="{01FBB826-6628-4668-A61E-AB02E58DC703}" srcOrd="0" destOrd="0" parTransId="{89DEE98A-71DE-468D-8E01-3B1393A9F642}" sibTransId="{EF56E1E7-0B21-439D-A1AC-FA4DE284645E}"/>
    <dgm:cxn modelId="{CD1F1BE0-2D23-4EAC-9769-9ED110494EA5}" type="presOf" srcId="{1008B840-89FB-474F-9C66-5A98F7CBBA0F}" destId="{BD7D0DBD-A43F-42BA-AF54-25B8A9EDC1D6}" srcOrd="0" destOrd="0" presId="urn:microsoft.com/office/officeart/2005/8/layout/hierarchy1"/>
    <dgm:cxn modelId="{02B59AE5-B8B6-47D2-947E-025F77B2C0D2}" type="presOf" srcId="{E2E16CDE-0B1C-4585-BA35-7698F82D4B16}" destId="{EC6996FA-AF10-42F9-9484-7290D1C51C20}" srcOrd="0" destOrd="0" presId="urn:microsoft.com/office/officeart/2005/8/layout/hierarchy1"/>
    <dgm:cxn modelId="{5EF334FA-D3E4-4BEC-98BC-736DC8F29E84}" type="presOf" srcId="{5DEC10E0-FAC2-4E6E-A67A-50C9CC05846F}" destId="{A8F25D1F-ED20-4D41-BA04-8C728784B724}" srcOrd="0" destOrd="0" presId="urn:microsoft.com/office/officeart/2005/8/layout/hierarchy1"/>
    <dgm:cxn modelId="{2EA80C95-B08D-442B-96D8-DD3286641887}" type="presParOf" srcId="{108DC0C2-34DF-4051-B64C-6A836FE03FE9}" destId="{C8E3A7D7-0505-4F97-B5C2-2F7E1FAE345C}" srcOrd="0" destOrd="0" presId="urn:microsoft.com/office/officeart/2005/8/layout/hierarchy1"/>
    <dgm:cxn modelId="{20292064-D39C-4000-B31D-C73BF320C48C}" type="presParOf" srcId="{C8E3A7D7-0505-4F97-B5C2-2F7E1FAE345C}" destId="{F3D5C5EE-6885-429C-A925-BE57FF11D7F0}" srcOrd="0" destOrd="0" presId="urn:microsoft.com/office/officeart/2005/8/layout/hierarchy1"/>
    <dgm:cxn modelId="{D12882F4-3476-4DA0-8D10-80A38EE9AE7C}" type="presParOf" srcId="{F3D5C5EE-6885-429C-A925-BE57FF11D7F0}" destId="{97E9D954-89AA-426D-9728-AF6F8588E76B}" srcOrd="0" destOrd="0" presId="urn:microsoft.com/office/officeart/2005/8/layout/hierarchy1"/>
    <dgm:cxn modelId="{CA57EB59-1C92-48F9-B276-3BF0D049AC91}" type="presParOf" srcId="{F3D5C5EE-6885-429C-A925-BE57FF11D7F0}" destId="{BD7D0DBD-A43F-42BA-AF54-25B8A9EDC1D6}" srcOrd="1" destOrd="0" presId="urn:microsoft.com/office/officeart/2005/8/layout/hierarchy1"/>
    <dgm:cxn modelId="{D748D6A8-02C4-4D63-9574-97EFEEB27976}" type="presParOf" srcId="{C8E3A7D7-0505-4F97-B5C2-2F7E1FAE345C}" destId="{F246B51B-F1C2-464C-8BDD-7E2CD0C9323F}" srcOrd="1" destOrd="0" presId="urn:microsoft.com/office/officeart/2005/8/layout/hierarchy1"/>
    <dgm:cxn modelId="{F7F2609B-7244-4EFF-B4F3-3C45EA0D66BF}" type="presParOf" srcId="{F246B51B-F1C2-464C-8BDD-7E2CD0C9323F}" destId="{4046CEF4-B8AD-4CC4-BB30-5C2CC8996A5C}" srcOrd="0" destOrd="0" presId="urn:microsoft.com/office/officeart/2005/8/layout/hierarchy1"/>
    <dgm:cxn modelId="{3F040241-0A90-4210-95A8-9E8F6556C2CF}" type="presParOf" srcId="{F246B51B-F1C2-464C-8BDD-7E2CD0C9323F}" destId="{BB1DDE7B-E67A-4B37-A864-8DE52401A190}" srcOrd="1" destOrd="0" presId="urn:microsoft.com/office/officeart/2005/8/layout/hierarchy1"/>
    <dgm:cxn modelId="{DADB423C-4F45-497F-9CE4-37169A1EC410}" type="presParOf" srcId="{BB1DDE7B-E67A-4B37-A864-8DE52401A190}" destId="{174E6998-6629-4C0F-B019-71DC30AA6445}" srcOrd="0" destOrd="0" presId="urn:microsoft.com/office/officeart/2005/8/layout/hierarchy1"/>
    <dgm:cxn modelId="{58ED4FD1-8C75-45DD-9B0E-2B38CDA5B5C6}" type="presParOf" srcId="{174E6998-6629-4C0F-B019-71DC30AA6445}" destId="{70085995-F762-4C64-BC8B-2E6D6B27F542}" srcOrd="0" destOrd="0" presId="urn:microsoft.com/office/officeart/2005/8/layout/hierarchy1"/>
    <dgm:cxn modelId="{87EB979C-AD7B-4754-9F01-E047B037498E}" type="presParOf" srcId="{174E6998-6629-4C0F-B019-71DC30AA6445}" destId="{A8F25D1F-ED20-4D41-BA04-8C728784B724}" srcOrd="1" destOrd="0" presId="urn:microsoft.com/office/officeart/2005/8/layout/hierarchy1"/>
    <dgm:cxn modelId="{DE9CEA96-22D5-4197-9B4C-11DD4EFEAA11}" type="presParOf" srcId="{BB1DDE7B-E67A-4B37-A864-8DE52401A190}" destId="{5043C941-6392-4CCA-960A-459555506A8A}" srcOrd="1" destOrd="0" presId="urn:microsoft.com/office/officeart/2005/8/layout/hierarchy1"/>
    <dgm:cxn modelId="{111F2639-A978-4EF0-B6D9-70DA801F0FA0}" type="presParOf" srcId="{5043C941-6392-4CCA-960A-459555506A8A}" destId="{A312B570-D901-4DFB-9060-688860A3DAF4}" srcOrd="0" destOrd="0" presId="urn:microsoft.com/office/officeart/2005/8/layout/hierarchy1"/>
    <dgm:cxn modelId="{825BBCD0-E9D1-4523-BDDC-6B96327FCE42}" type="presParOf" srcId="{5043C941-6392-4CCA-960A-459555506A8A}" destId="{A164C082-80C5-44E9-A84D-8E60A0BB8B17}" srcOrd="1" destOrd="0" presId="urn:microsoft.com/office/officeart/2005/8/layout/hierarchy1"/>
    <dgm:cxn modelId="{7C230E58-9B33-453F-804D-43483421CE81}" type="presParOf" srcId="{A164C082-80C5-44E9-A84D-8E60A0BB8B17}" destId="{EBA17CAE-5081-48F0-AFB5-D1E0FEA2C9D1}" srcOrd="0" destOrd="0" presId="urn:microsoft.com/office/officeart/2005/8/layout/hierarchy1"/>
    <dgm:cxn modelId="{3558A654-88D3-41B2-8D59-ED26BB1FC94B}" type="presParOf" srcId="{EBA17CAE-5081-48F0-AFB5-D1E0FEA2C9D1}" destId="{F9FEC9CC-70D2-4269-8565-D371BE8D9AD9}" srcOrd="0" destOrd="0" presId="urn:microsoft.com/office/officeart/2005/8/layout/hierarchy1"/>
    <dgm:cxn modelId="{70CC0519-F984-4993-A7B7-4231D85B6F3E}" type="presParOf" srcId="{EBA17CAE-5081-48F0-AFB5-D1E0FEA2C9D1}" destId="{141C8A65-E3CE-479F-8C7C-29ABDCC74397}" srcOrd="1" destOrd="0" presId="urn:microsoft.com/office/officeart/2005/8/layout/hierarchy1"/>
    <dgm:cxn modelId="{4B73EBED-1595-47FF-A114-0E904DC7E840}" type="presParOf" srcId="{A164C082-80C5-44E9-A84D-8E60A0BB8B17}" destId="{D8F851EA-5CFA-4449-A077-9B64362C0D52}" srcOrd="1" destOrd="0" presId="urn:microsoft.com/office/officeart/2005/8/layout/hierarchy1"/>
    <dgm:cxn modelId="{180CEBDD-508B-4AB7-AD56-56CB51A394E7}" type="presParOf" srcId="{D8F851EA-5CFA-4449-A077-9B64362C0D52}" destId="{B232FC0C-78D7-468A-A056-0001E10A367E}" srcOrd="0" destOrd="0" presId="urn:microsoft.com/office/officeart/2005/8/layout/hierarchy1"/>
    <dgm:cxn modelId="{8F6D070F-C4CC-4931-8A98-98B1CA35B92C}" type="presParOf" srcId="{D8F851EA-5CFA-4449-A077-9B64362C0D52}" destId="{03F99CDB-9039-4D52-9B4A-669DAB49DFC8}" srcOrd="1" destOrd="0" presId="urn:microsoft.com/office/officeart/2005/8/layout/hierarchy1"/>
    <dgm:cxn modelId="{AAACC200-AB61-4C63-A7F7-03D719EFC97B}" type="presParOf" srcId="{03F99CDB-9039-4D52-9B4A-669DAB49DFC8}" destId="{F2F0A056-BA7D-43E1-92C9-C38738BA12E9}" srcOrd="0" destOrd="0" presId="urn:microsoft.com/office/officeart/2005/8/layout/hierarchy1"/>
    <dgm:cxn modelId="{FF05A274-6088-4F8A-9FBC-553A8082968F}" type="presParOf" srcId="{F2F0A056-BA7D-43E1-92C9-C38738BA12E9}" destId="{79431E5F-BDFC-4A5F-BF7C-9E8152BD8D92}" srcOrd="0" destOrd="0" presId="urn:microsoft.com/office/officeart/2005/8/layout/hierarchy1"/>
    <dgm:cxn modelId="{2AE0F028-F867-4BE9-89AE-1C518A5E0A5C}" type="presParOf" srcId="{F2F0A056-BA7D-43E1-92C9-C38738BA12E9}" destId="{E5641E4B-265C-459C-B964-D3EE6BA71560}" srcOrd="1" destOrd="0" presId="urn:microsoft.com/office/officeart/2005/8/layout/hierarchy1"/>
    <dgm:cxn modelId="{B2A87B4D-74DF-4F86-9286-ECC6DCE974EB}" type="presParOf" srcId="{03F99CDB-9039-4D52-9B4A-669DAB49DFC8}" destId="{90190836-6084-4F64-97C4-BBD33EA2CD2D}" srcOrd="1" destOrd="0" presId="urn:microsoft.com/office/officeart/2005/8/layout/hierarchy1"/>
    <dgm:cxn modelId="{425EED52-E889-419E-AC15-EAC735D3D585}" type="presParOf" srcId="{D8F851EA-5CFA-4449-A077-9B64362C0D52}" destId="{459EF7E2-F109-49EB-8931-DE2075514C7C}" srcOrd="2" destOrd="0" presId="urn:microsoft.com/office/officeart/2005/8/layout/hierarchy1"/>
    <dgm:cxn modelId="{EA175199-5491-481F-92CD-56EE5FF308EB}" type="presParOf" srcId="{D8F851EA-5CFA-4449-A077-9B64362C0D52}" destId="{0CE5407A-1CEC-4EA3-BE01-AC5AA343D8A5}" srcOrd="3" destOrd="0" presId="urn:microsoft.com/office/officeart/2005/8/layout/hierarchy1"/>
    <dgm:cxn modelId="{20471CA0-E0D3-4448-A0F9-BA7169790890}" type="presParOf" srcId="{0CE5407A-1CEC-4EA3-BE01-AC5AA343D8A5}" destId="{0C6B9FC2-D2A5-4D69-9093-F92DD788AFC9}" srcOrd="0" destOrd="0" presId="urn:microsoft.com/office/officeart/2005/8/layout/hierarchy1"/>
    <dgm:cxn modelId="{703F2102-4E49-4B4A-A3F1-A52C5883FF22}" type="presParOf" srcId="{0C6B9FC2-D2A5-4D69-9093-F92DD788AFC9}" destId="{D6B6AC37-DBDD-4036-98A9-2EDEAF8FEE77}" srcOrd="0" destOrd="0" presId="urn:microsoft.com/office/officeart/2005/8/layout/hierarchy1"/>
    <dgm:cxn modelId="{526F645C-CFDF-4F14-883E-C816383C8AA8}" type="presParOf" srcId="{0C6B9FC2-D2A5-4D69-9093-F92DD788AFC9}" destId="{EC6996FA-AF10-42F9-9484-7290D1C51C20}" srcOrd="1" destOrd="0" presId="urn:microsoft.com/office/officeart/2005/8/layout/hierarchy1"/>
    <dgm:cxn modelId="{71354471-78AE-45F2-8FF6-EF352BBBB5B7}" type="presParOf" srcId="{0CE5407A-1CEC-4EA3-BE01-AC5AA343D8A5}" destId="{25BEBC96-3482-4863-BA3A-D054ECA3D72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EC8FDB-B178-469E-8372-964723E500A8}"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7F36CC38-9E3D-4980-9003-9E7964356116}">
      <dgm:prSet custT="1"/>
      <dgm:spPr/>
      <dgm:t>
        <a:bodyPr/>
        <a:lstStyle/>
        <a:p>
          <a:r>
            <a:rPr lang="en-US" sz="1400" b="1" u="sng" dirty="0"/>
            <a:t>Education Reimbursement</a:t>
          </a:r>
          <a:r>
            <a:rPr lang="en-US" sz="1400" b="1" u="none" dirty="0"/>
            <a:t> </a:t>
          </a:r>
        </a:p>
        <a:p>
          <a:r>
            <a:rPr lang="en-US" sz="1400" b="0" u="none" dirty="0"/>
            <a:t>$1,500 per employee per year from State</a:t>
          </a:r>
          <a:endParaRPr lang="en-US" sz="1400" b="0" dirty="0">
            <a:solidFill>
              <a:schemeClr val="bg1"/>
            </a:solidFill>
          </a:endParaRPr>
        </a:p>
      </dgm:t>
    </dgm:pt>
    <dgm:pt modelId="{EA537D7C-DE87-42C2-AC77-3116219DFD48}" type="parTrans" cxnId="{BC55C15E-9382-4696-9878-8627958B6F29}">
      <dgm:prSet/>
      <dgm:spPr/>
      <dgm:t>
        <a:bodyPr/>
        <a:lstStyle/>
        <a:p>
          <a:endParaRPr lang="en-US"/>
        </a:p>
      </dgm:t>
    </dgm:pt>
    <dgm:pt modelId="{E232D4B1-3619-4AF8-8BF4-07C58EA27462}" type="sibTrans" cxnId="{BC55C15E-9382-4696-9878-8627958B6F29}">
      <dgm:prSet/>
      <dgm:spPr/>
      <dgm:t>
        <a:bodyPr/>
        <a:lstStyle/>
        <a:p>
          <a:endParaRPr lang="en-US"/>
        </a:p>
      </dgm:t>
    </dgm:pt>
    <dgm:pt modelId="{FE41C052-7331-4331-87DB-A07DF2C9ED53}">
      <dgm:prSet/>
      <dgm:spPr>
        <a:solidFill>
          <a:schemeClr val="accent2">
            <a:lumMod val="50000"/>
          </a:schemeClr>
        </a:solidFill>
      </dgm:spPr>
      <dgm:t>
        <a:bodyPr/>
        <a:lstStyle/>
        <a:p>
          <a:r>
            <a:rPr lang="en-US" b="1" u="none" dirty="0"/>
            <a:t>Licensed Services</a:t>
          </a:r>
        </a:p>
      </dgm:t>
    </dgm:pt>
    <dgm:pt modelId="{86F8D0B1-B502-455A-92BB-283AB9F0F964}" type="parTrans" cxnId="{66229E9A-A910-4393-A628-0CD828305504}">
      <dgm:prSet/>
      <dgm:spPr/>
      <dgm:t>
        <a:bodyPr/>
        <a:lstStyle/>
        <a:p>
          <a:endParaRPr lang="en-US"/>
        </a:p>
      </dgm:t>
    </dgm:pt>
    <dgm:pt modelId="{4347A9D2-E73D-4F6E-8924-8042DAA506A8}" type="sibTrans" cxnId="{66229E9A-A910-4393-A628-0CD828305504}">
      <dgm:prSet/>
      <dgm:spPr/>
      <dgm:t>
        <a:bodyPr/>
        <a:lstStyle/>
        <a:p>
          <a:endParaRPr lang="en-US"/>
        </a:p>
      </dgm:t>
    </dgm:pt>
    <dgm:pt modelId="{E7FA1F2C-4928-4139-9E78-A45C7D198377}">
      <dgm:prSet phldrT="[Text]" custT="1"/>
      <dgm:spPr/>
      <dgm:t>
        <a:bodyPr/>
        <a:lstStyle/>
        <a:p>
          <a:r>
            <a:rPr lang="en-US" sz="1400" b="1" u="sng" dirty="0"/>
            <a:t>Child Care Assistance &amp; Child Care Grant Program </a:t>
          </a:r>
        </a:p>
        <a:p>
          <a:r>
            <a:rPr lang="en-US" sz="1400" b="0" dirty="0"/>
            <a:t>Access to assistance programs for families in need bring funds directly into facility for services rendered</a:t>
          </a:r>
          <a:endParaRPr lang="en-US" sz="1400" dirty="0"/>
        </a:p>
      </dgm:t>
    </dgm:pt>
    <dgm:pt modelId="{A836A0ED-4B9F-46D2-9A4A-AD3AB4DF0131}" type="parTrans" cxnId="{99F7C7EC-A73D-4386-89E1-F0325BF535FD}">
      <dgm:prSet/>
      <dgm:spPr/>
      <dgm:t>
        <a:bodyPr/>
        <a:lstStyle/>
        <a:p>
          <a:endParaRPr lang="en-US"/>
        </a:p>
      </dgm:t>
    </dgm:pt>
    <dgm:pt modelId="{FB7AD78D-3767-46B5-8D91-F4288D8C1A7F}" type="sibTrans" cxnId="{99F7C7EC-A73D-4386-89E1-F0325BF535FD}">
      <dgm:prSet/>
      <dgm:spPr/>
      <dgm:t>
        <a:bodyPr/>
        <a:lstStyle/>
        <a:p>
          <a:endParaRPr lang="en-US"/>
        </a:p>
      </dgm:t>
    </dgm:pt>
    <dgm:pt modelId="{58542D81-345A-4303-8C76-7AB0A3037415}">
      <dgm:prSet phldrT="[Text]" custT="1"/>
      <dgm:spPr/>
      <dgm:t>
        <a:bodyPr/>
        <a:lstStyle/>
        <a:p>
          <a:endParaRPr lang="en-US"/>
        </a:p>
      </dgm:t>
    </dgm:pt>
    <dgm:pt modelId="{E627908C-6BFF-460F-99B3-59F96B0D9B5E}" type="parTrans" cxnId="{6ED9D94E-C108-4514-8E55-9B144F71D003}">
      <dgm:prSet/>
      <dgm:spPr/>
      <dgm:t>
        <a:bodyPr/>
        <a:lstStyle/>
        <a:p>
          <a:endParaRPr lang="en-US"/>
        </a:p>
      </dgm:t>
    </dgm:pt>
    <dgm:pt modelId="{E42C308B-5F16-42E8-92EA-33979223CB9B}" type="sibTrans" cxnId="{6ED9D94E-C108-4514-8E55-9B144F71D003}">
      <dgm:prSet/>
      <dgm:spPr/>
      <dgm:t>
        <a:bodyPr/>
        <a:lstStyle/>
        <a:p>
          <a:endParaRPr lang="en-US"/>
        </a:p>
      </dgm:t>
    </dgm:pt>
    <dgm:pt modelId="{868D2E20-4598-4E7B-87BD-70630073BF43}">
      <dgm:prSet phldrT="[Text]"/>
      <dgm:spPr/>
      <dgm:t>
        <a:bodyPr/>
        <a:lstStyle/>
        <a:p>
          <a:endParaRPr lang="en-US" b="0" u="none" dirty="0"/>
        </a:p>
      </dgm:t>
    </dgm:pt>
    <dgm:pt modelId="{4560C252-62A1-40DA-B69A-EE19F7768E68}" type="parTrans" cxnId="{6DEEC0FE-ED44-4CF9-97F4-B8A5F553B404}">
      <dgm:prSet/>
      <dgm:spPr/>
      <dgm:t>
        <a:bodyPr/>
        <a:lstStyle/>
        <a:p>
          <a:endParaRPr lang="en-US"/>
        </a:p>
      </dgm:t>
    </dgm:pt>
    <dgm:pt modelId="{29C1F001-A155-4C60-9936-47AB57B41F73}" type="sibTrans" cxnId="{6DEEC0FE-ED44-4CF9-97F4-B8A5F553B404}">
      <dgm:prSet/>
      <dgm:spPr/>
      <dgm:t>
        <a:bodyPr/>
        <a:lstStyle/>
        <a:p>
          <a:endParaRPr lang="en-US"/>
        </a:p>
      </dgm:t>
    </dgm:pt>
    <dgm:pt modelId="{69051101-9510-46E0-AE72-5362BFAA2B35}">
      <dgm:prSet phldrT="[Text]" custT="1"/>
      <dgm:spPr/>
      <dgm:t>
        <a:bodyPr/>
        <a:lstStyle/>
        <a:p>
          <a:r>
            <a:rPr lang="en-US" sz="1400" b="1" u="sng" dirty="0"/>
            <a:t>Grant Eligibility/ Donor Willingness</a:t>
          </a:r>
          <a:r>
            <a:rPr lang="en-US" sz="1400" b="0" u="none" dirty="0"/>
            <a:t> </a:t>
          </a:r>
        </a:p>
        <a:p>
          <a:r>
            <a:rPr lang="en-US" sz="1400" b="0" u="none" dirty="0"/>
            <a:t>Most philanthropic organizations require minimum qualifying credentials such as licensure, audited financials, site control etc.</a:t>
          </a:r>
          <a:endParaRPr lang="en-US" sz="1400" b="0" u="sng" dirty="0"/>
        </a:p>
      </dgm:t>
    </dgm:pt>
    <dgm:pt modelId="{64C8BB56-8C58-435D-984C-C7F9EDA5482E}" type="parTrans" cxnId="{8E302F9A-FE19-414C-880C-07EF89401A36}">
      <dgm:prSet/>
      <dgm:spPr/>
      <dgm:t>
        <a:bodyPr/>
        <a:lstStyle/>
        <a:p>
          <a:endParaRPr lang="en-US"/>
        </a:p>
      </dgm:t>
    </dgm:pt>
    <dgm:pt modelId="{C8BECDFB-8DE1-4963-91CB-0679B0F2A7F3}" type="sibTrans" cxnId="{8E302F9A-FE19-414C-880C-07EF89401A36}">
      <dgm:prSet/>
      <dgm:spPr/>
      <dgm:t>
        <a:bodyPr/>
        <a:lstStyle/>
        <a:p>
          <a:endParaRPr lang="en-US"/>
        </a:p>
      </dgm:t>
    </dgm:pt>
    <dgm:pt modelId="{4D745FFA-BEAD-4AA0-92AB-6B5E000425BB}">
      <dgm:prSet phldrT="[Text]" custT="1"/>
      <dgm:spPr/>
      <dgm:t>
        <a:bodyPr/>
        <a:lstStyle/>
        <a:p>
          <a:r>
            <a:rPr lang="en-US" sz="1400" b="1" u="sng" dirty="0"/>
            <a:t>Travel Reimbursement</a:t>
          </a:r>
        </a:p>
        <a:p>
          <a:r>
            <a:rPr lang="en-US" sz="1400" b="0" u="none" dirty="0"/>
            <a:t>$1,000 per employee per year from State</a:t>
          </a:r>
          <a:endParaRPr lang="en-US" sz="1400" b="0" dirty="0">
            <a:solidFill>
              <a:schemeClr val="bg1"/>
            </a:solidFill>
          </a:endParaRPr>
        </a:p>
      </dgm:t>
    </dgm:pt>
    <dgm:pt modelId="{E59E6F33-8B96-4988-85B9-01183F1AA3B9}" type="parTrans" cxnId="{A32A61C4-08FB-415C-A329-7C82486EC687}">
      <dgm:prSet/>
      <dgm:spPr/>
      <dgm:t>
        <a:bodyPr/>
        <a:lstStyle/>
        <a:p>
          <a:endParaRPr lang="en-US"/>
        </a:p>
      </dgm:t>
    </dgm:pt>
    <dgm:pt modelId="{0609BE67-8BAD-4C4D-927E-EF58DCAFF243}" type="sibTrans" cxnId="{A32A61C4-08FB-415C-A329-7C82486EC687}">
      <dgm:prSet/>
      <dgm:spPr/>
      <dgm:t>
        <a:bodyPr/>
        <a:lstStyle/>
        <a:p>
          <a:endParaRPr lang="en-US"/>
        </a:p>
      </dgm:t>
    </dgm:pt>
    <dgm:pt modelId="{A11382FF-48DE-47A1-9C42-6AE819A1EEB9}">
      <dgm:prSet phldrT="[Text]" custT="1"/>
      <dgm:spPr/>
      <dgm:t>
        <a:bodyPr/>
        <a:lstStyle/>
        <a:p>
          <a:r>
            <a:rPr lang="en-US" sz="1400" b="1" u="sng" dirty="0">
              <a:solidFill>
                <a:schemeClr val="bg1"/>
              </a:solidFill>
            </a:rPr>
            <a:t>Quality / Professionalism</a:t>
          </a:r>
        </a:p>
        <a:p>
          <a:r>
            <a:rPr lang="en-US" sz="1400" b="0" u="none" dirty="0">
              <a:solidFill>
                <a:schemeClr val="bg1"/>
              </a:solidFill>
            </a:rPr>
            <a:t>Being  a licensed facility means we’re held to a higher health, safety, and educational standard</a:t>
          </a:r>
        </a:p>
      </dgm:t>
    </dgm:pt>
    <dgm:pt modelId="{45C1E48F-CE2C-494A-8D68-46D1C7C36C1E}" type="parTrans" cxnId="{3C4E93CF-AA97-446A-97C1-D27FD488AC4F}">
      <dgm:prSet/>
      <dgm:spPr/>
      <dgm:t>
        <a:bodyPr/>
        <a:lstStyle/>
        <a:p>
          <a:endParaRPr lang="en-US"/>
        </a:p>
      </dgm:t>
    </dgm:pt>
    <dgm:pt modelId="{6C33D077-022C-4912-8079-06F4ED7CD0BB}" type="sibTrans" cxnId="{3C4E93CF-AA97-446A-97C1-D27FD488AC4F}">
      <dgm:prSet/>
      <dgm:spPr/>
      <dgm:t>
        <a:bodyPr/>
        <a:lstStyle/>
        <a:p>
          <a:endParaRPr lang="en-US"/>
        </a:p>
      </dgm:t>
    </dgm:pt>
    <dgm:pt modelId="{7F15F103-D39B-4781-A2EE-357AE3B38BD1}">
      <dgm:prSet phldrT="[Text]" custT="1"/>
      <dgm:spPr/>
      <dgm:t>
        <a:bodyPr/>
        <a:lstStyle/>
        <a:p>
          <a:r>
            <a:rPr lang="en-US" sz="1400" b="1" u="sng" dirty="0"/>
            <a:t>Economic</a:t>
          </a:r>
          <a:r>
            <a:rPr lang="en-US" sz="1400" b="0" u="sng" dirty="0"/>
            <a:t> </a:t>
          </a:r>
          <a:r>
            <a:rPr lang="en-US" sz="1400" b="1" u="sng" dirty="0"/>
            <a:t>Benefits</a:t>
          </a:r>
          <a:r>
            <a:rPr lang="en-US" sz="1400" b="1" u="none" dirty="0"/>
            <a:t>      </a:t>
          </a:r>
          <a:r>
            <a:rPr lang="en-US" sz="1400" b="0" u="none" dirty="0"/>
            <a:t>Jobs in the facility, opportunities for parents to seek jobs or run businesses outside the facility, increased tax revenue, appeal to current and future residents</a:t>
          </a:r>
          <a:endParaRPr lang="en-US" sz="1400" b="1" u="sng" dirty="0"/>
        </a:p>
      </dgm:t>
    </dgm:pt>
    <dgm:pt modelId="{E5F30E24-9597-4916-8EA4-8615DC5A2CB9}" type="parTrans" cxnId="{0C84F12B-C80E-4F4C-A0A2-BF334927659F}">
      <dgm:prSet/>
      <dgm:spPr/>
      <dgm:t>
        <a:bodyPr/>
        <a:lstStyle/>
        <a:p>
          <a:endParaRPr lang="en-US"/>
        </a:p>
      </dgm:t>
    </dgm:pt>
    <dgm:pt modelId="{57C3F2B7-433B-4203-887C-26F5E86E44DF}" type="sibTrans" cxnId="{0C84F12B-C80E-4F4C-A0A2-BF334927659F}">
      <dgm:prSet/>
      <dgm:spPr/>
      <dgm:t>
        <a:bodyPr/>
        <a:lstStyle/>
        <a:p>
          <a:endParaRPr lang="en-US"/>
        </a:p>
      </dgm:t>
    </dgm:pt>
    <dgm:pt modelId="{BC459157-DBD5-433F-A334-2551A27226B2}" type="pres">
      <dgm:prSet presAssocID="{2CEC8FDB-B178-469E-8372-964723E500A8}" presName="cycle" presStyleCnt="0">
        <dgm:presLayoutVars>
          <dgm:chMax val="1"/>
          <dgm:dir/>
          <dgm:animLvl val="ctr"/>
          <dgm:resizeHandles val="exact"/>
        </dgm:presLayoutVars>
      </dgm:prSet>
      <dgm:spPr/>
    </dgm:pt>
    <dgm:pt modelId="{8072AFC6-8700-46B2-BD0D-297E48C381E4}" type="pres">
      <dgm:prSet presAssocID="{FE41C052-7331-4331-87DB-A07DF2C9ED53}" presName="centerShape" presStyleLbl="node0" presStyleIdx="0" presStyleCnt="1" custLinFactNeighborX="6713" custLinFactNeighborY="-1449"/>
      <dgm:spPr/>
    </dgm:pt>
    <dgm:pt modelId="{A86D1FD6-4AB5-45CB-9A9F-8FEAABED1582}" type="pres">
      <dgm:prSet presAssocID="{EA537D7C-DE87-42C2-AC77-3116219DFD48}" presName="Name9" presStyleLbl="parChTrans1D2" presStyleIdx="0" presStyleCnt="6"/>
      <dgm:spPr/>
    </dgm:pt>
    <dgm:pt modelId="{351166AE-4A87-40BC-B49C-A72C81DA26B2}" type="pres">
      <dgm:prSet presAssocID="{EA537D7C-DE87-42C2-AC77-3116219DFD48}" presName="connTx" presStyleLbl="parChTrans1D2" presStyleIdx="0" presStyleCnt="6"/>
      <dgm:spPr/>
    </dgm:pt>
    <dgm:pt modelId="{561D168A-DCB2-4917-A939-EA57313AFCF2}" type="pres">
      <dgm:prSet presAssocID="{7F36CC38-9E3D-4980-9003-9E7964356116}" presName="node" presStyleLbl="node1" presStyleIdx="0" presStyleCnt="6" custRadScaleRad="90782" custRadScaleInc="8678">
        <dgm:presLayoutVars>
          <dgm:bulletEnabled val="1"/>
        </dgm:presLayoutVars>
      </dgm:prSet>
      <dgm:spPr/>
    </dgm:pt>
    <dgm:pt modelId="{BE606999-9DD9-4357-AF3F-9E12894AF6B7}" type="pres">
      <dgm:prSet presAssocID="{E59E6F33-8B96-4988-85B9-01183F1AA3B9}" presName="Name9" presStyleLbl="parChTrans1D2" presStyleIdx="1" presStyleCnt="6"/>
      <dgm:spPr/>
    </dgm:pt>
    <dgm:pt modelId="{ABF08E52-40B2-4A0B-A773-621DF594853D}" type="pres">
      <dgm:prSet presAssocID="{E59E6F33-8B96-4988-85B9-01183F1AA3B9}" presName="connTx" presStyleLbl="parChTrans1D2" presStyleIdx="1" presStyleCnt="6"/>
      <dgm:spPr/>
    </dgm:pt>
    <dgm:pt modelId="{A35261E5-441D-48DE-A441-B29458D45963}" type="pres">
      <dgm:prSet presAssocID="{4D745FFA-BEAD-4AA0-92AB-6B5E000425BB}" presName="node" presStyleLbl="node1" presStyleIdx="1" presStyleCnt="6" custRadScaleRad="98511" custRadScaleInc="-5115">
        <dgm:presLayoutVars>
          <dgm:bulletEnabled val="1"/>
        </dgm:presLayoutVars>
      </dgm:prSet>
      <dgm:spPr/>
    </dgm:pt>
    <dgm:pt modelId="{56F373C8-9EC1-4EA0-93F9-0B4E40E90931}" type="pres">
      <dgm:prSet presAssocID="{45C1E48F-CE2C-494A-8D68-46D1C7C36C1E}" presName="Name9" presStyleLbl="parChTrans1D2" presStyleIdx="2" presStyleCnt="6"/>
      <dgm:spPr/>
    </dgm:pt>
    <dgm:pt modelId="{91CD58B3-066F-40B6-B914-BC4335EC2DE5}" type="pres">
      <dgm:prSet presAssocID="{45C1E48F-CE2C-494A-8D68-46D1C7C36C1E}" presName="connTx" presStyleLbl="parChTrans1D2" presStyleIdx="2" presStyleCnt="6"/>
      <dgm:spPr/>
    </dgm:pt>
    <dgm:pt modelId="{F35EE3F4-3E6E-4E6C-B9F2-5C2A6114F4C6}" type="pres">
      <dgm:prSet presAssocID="{A11382FF-48DE-47A1-9C42-6AE819A1EEB9}" presName="node" presStyleLbl="node1" presStyleIdx="2" presStyleCnt="6" custScaleX="135394" custScaleY="136268" custRadScaleRad="126196" custRadScaleInc="-19990">
        <dgm:presLayoutVars>
          <dgm:bulletEnabled val="1"/>
        </dgm:presLayoutVars>
      </dgm:prSet>
      <dgm:spPr/>
    </dgm:pt>
    <dgm:pt modelId="{A85E3B41-EDD3-405A-9C2D-CD50D5D308A1}" type="pres">
      <dgm:prSet presAssocID="{64C8BB56-8C58-435D-984C-C7F9EDA5482E}" presName="Name9" presStyleLbl="parChTrans1D2" presStyleIdx="3" presStyleCnt="6"/>
      <dgm:spPr/>
    </dgm:pt>
    <dgm:pt modelId="{53613A57-1399-4FBD-950C-D8FE235C773B}" type="pres">
      <dgm:prSet presAssocID="{64C8BB56-8C58-435D-984C-C7F9EDA5482E}" presName="connTx" presStyleLbl="parChTrans1D2" presStyleIdx="3" presStyleCnt="6"/>
      <dgm:spPr/>
    </dgm:pt>
    <dgm:pt modelId="{B02AD77B-392A-4DAD-8C9D-105FEA63C1AD}" type="pres">
      <dgm:prSet presAssocID="{69051101-9510-46E0-AE72-5362BFAA2B35}" presName="node" presStyleLbl="node1" presStyleIdx="3" presStyleCnt="6" custScaleX="137714" custScaleY="132928" custRadScaleRad="90804" custRadScaleInc="-18903">
        <dgm:presLayoutVars>
          <dgm:bulletEnabled val="1"/>
        </dgm:presLayoutVars>
      </dgm:prSet>
      <dgm:spPr/>
    </dgm:pt>
    <dgm:pt modelId="{007F7C2C-315D-49A7-9895-B31D1B293783}" type="pres">
      <dgm:prSet presAssocID="{A836A0ED-4B9F-46D2-9A4A-AD3AB4DF0131}" presName="Name9" presStyleLbl="parChTrans1D2" presStyleIdx="4" presStyleCnt="6"/>
      <dgm:spPr/>
    </dgm:pt>
    <dgm:pt modelId="{A20EC156-9BD3-4FA6-98E9-F6995907CB4D}" type="pres">
      <dgm:prSet presAssocID="{A836A0ED-4B9F-46D2-9A4A-AD3AB4DF0131}" presName="connTx" presStyleLbl="parChTrans1D2" presStyleIdx="4" presStyleCnt="6"/>
      <dgm:spPr/>
    </dgm:pt>
    <dgm:pt modelId="{5A949619-E32D-4597-AA09-73F6490F29F4}" type="pres">
      <dgm:prSet presAssocID="{E7FA1F2C-4928-4139-9E78-A45C7D198377}" presName="node" presStyleLbl="node1" presStyleIdx="4" presStyleCnt="6" custScaleX="132213" custScaleY="128192" custRadScaleRad="117463" custRadScaleInc="-17558">
        <dgm:presLayoutVars>
          <dgm:bulletEnabled val="1"/>
        </dgm:presLayoutVars>
      </dgm:prSet>
      <dgm:spPr/>
    </dgm:pt>
    <dgm:pt modelId="{89945624-A04D-49D0-9675-72A92A0799C8}" type="pres">
      <dgm:prSet presAssocID="{E5F30E24-9597-4916-8EA4-8615DC5A2CB9}" presName="Name9" presStyleLbl="parChTrans1D2" presStyleIdx="5" presStyleCnt="6"/>
      <dgm:spPr/>
    </dgm:pt>
    <dgm:pt modelId="{865D3BFF-6723-4AD5-ABC9-39B5C6170DCF}" type="pres">
      <dgm:prSet presAssocID="{E5F30E24-9597-4916-8EA4-8615DC5A2CB9}" presName="connTx" presStyleLbl="parChTrans1D2" presStyleIdx="5" presStyleCnt="6"/>
      <dgm:spPr/>
    </dgm:pt>
    <dgm:pt modelId="{38FDEB2F-B1FB-4E03-A13E-D9EE330CD246}" type="pres">
      <dgm:prSet presAssocID="{7F15F103-D39B-4781-A2EE-357AE3B38BD1}" presName="node" presStyleLbl="node1" presStyleIdx="5" presStyleCnt="6" custScaleX="136251" custScaleY="138303" custRadScaleRad="86091" custRadScaleInc="-16936">
        <dgm:presLayoutVars>
          <dgm:bulletEnabled val="1"/>
        </dgm:presLayoutVars>
      </dgm:prSet>
      <dgm:spPr/>
    </dgm:pt>
  </dgm:ptLst>
  <dgm:cxnLst>
    <dgm:cxn modelId="{9BE1ED29-BE49-48E2-8FAB-9B7852ED2D62}" type="presOf" srcId="{E59E6F33-8B96-4988-85B9-01183F1AA3B9}" destId="{BE606999-9DD9-4357-AF3F-9E12894AF6B7}" srcOrd="0" destOrd="0" presId="urn:microsoft.com/office/officeart/2005/8/layout/radial1"/>
    <dgm:cxn modelId="{0C84F12B-C80E-4F4C-A0A2-BF334927659F}" srcId="{FE41C052-7331-4331-87DB-A07DF2C9ED53}" destId="{7F15F103-D39B-4781-A2EE-357AE3B38BD1}" srcOrd="5" destOrd="0" parTransId="{E5F30E24-9597-4916-8EA4-8615DC5A2CB9}" sibTransId="{57C3F2B7-433B-4203-887C-26F5E86E44DF}"/>
    <dgm:cxn modelId="{A099215D-2368-4391-8821-626208789065}" type="presOf" srcId="{69051101-9510-46E0-AE72-5362BFAA2B35}" destId="{B02AD77B-392A-4DAD-8C9D-105FEA63C1AD}" srcOrd="0" destOrd="0" presId="urn:microsoft.com/office/officeart/2005/8/layout/radial1"/>
    <dgm:cxn modelId="{BC55C15E-9382-4696-9878-8627958B6F29}" srcId="{FE41C052-7331-4331-87DB-A07DF2C9ED53}" destId="{7F36CC38-9E3D-4980-9003-9E7964356116}" srcOrd="0" destOrd="0" parTransId="{EA537D7C-DE87-42C2-AC77-3116219DFD48}" sibTransId="{E232D4B1-3619-4AF8-8BF4-07C58EA27462}"/>
    <dgm:cxn modelId="{7FEE5C41-9B53-472A-B0A5-465F1D629335}" type="presOf" srcId="{E7FA1F2C-4928-4139-9E78-A45C7D198377}" destId="{5A949619-E32D-4597-AA09-73F6490F29F4}" srcOrd="0" destOrd="0" presId="urn:microsoft.com/office/officeart/2005/8/layout/radial1"/>
    <dgm:cxn modelId="{6F7CF869-5E12-4893-8F05-D4E5A2FBD718}" type="presOf" srcId="{EA537D7C-DE87-42C2-AC77-3116219DFD48}" destId="{351166AE-4A87-40BC-B49C-A72C81DA26B2}" srcOrd="1" destOrd="0" presId="urn:microsoft.com/office/officeart/2005/8/layout/radial1"/>
    <dgm:cxn modelId="{6ED9D94E-C108-4514-8E55-9B144F71D003}" srcId="{2CEC8FDB-B178-469E-8372-964723E500A8}" destId="{58542D81-345A-4303-8C76-7AB0A3037415}" srcOrd="1" destOrd="0" parTransId="{E627908C-6BFF-460F-99B3-59F96B0D9B5E}" sibTransId="{E42C308B-5F16-42E8-92EA-33979223CB9B}"/>
    <dgm:cxn modelId="{8098726F-AF93-4ABA-9BE3-177D47962E87}" type="presOf" srcId="{64C8BB56-8C58-435D-984C-C7F9EDA5482E}" destId="{53613A57-1399-4FBD-950C-D8FE235C773B}" srcOrd="1" destOrd="0" presId="urn:microsoft.com/office/officeart/2005/8/layout/radial1"/>
    <dgm:cxn modelId="{D493864F-EE34-4B73-B0BF-DAB99CB1705E}" type="presOf" srcId="{4D745FFA-BEAD-4AA0-92AB-6B5E000425BB}" destId="{A35261E5-441D-48DE-A441-B29458D45963}" srcOrd="0" destOrd="0" presId="urn:microsoft.com/office/officeart/2005/8/layout/radial1"/>
    <dgm:cxn modelId="{BFF86455-E488-4C3A-8AE2-76B463052771}" type="presOf" srcId="{E59E6F33-8B96-4988-85B9-01183F1AA3B9}" destId="{ABF08E52-40B2-4A0B-A773-621DF594853D}" srcOrd="1" destOrd="0" presId="urn:microsoft.com/office/officeart/2005/8/layout/radial1"/>
    <dgm:cxn modelId="{EEE87278-642B-4A51-A758-31C430170170}" type="presOf" srcId="{A836A0ED-4B9F-46D2-9A4A-AD3AB4DF0131}" destId="{007F7C2C-315D-49A7-9895-B31D1B293783}" srcOrd="0" destOrd="0" presId="urn:microsoft.com/office/officeart/2005/8/layout/radial1"/>
    <dgm:cxn modelId="{52123881-C417-4E6D-9694-4A75BED0E870}" type="presOf" srcId="{E5F30E24-9597-4916-8EA4-8615DC5A2CB9}" destId="{865D3BFF-6723-4AD5-ABC9-39B5C6170DCF}" srcOrd="1" destOrd="0" presId="urn:microsoft.com/office/officeart/2005/8/layout/radial1"/>
    <dgm:cxn modelId="{55FA6784-4174-456C-B918-4316F17D1777}" type="presOf" srcId="{64C8BB56-8C58-435D-984C-C7F9EDA5482E}" destId="{A85E3B41-EDD3-405A-9C2D-CD50D5D308A1}" srcOrd="0" destOrd="0" presId="urn:microsoft.com/office/officeart/2005/8/layout/radial1"/>
    <dgm:cxn modelId="{5333D698-A194-4C8F-BF2C-E890CA1FC011}" type="presOf" srcId="{FE41C052-7331-4331-87DB-A07DF2C9ED53}" destId="{8072AFC6-8700-46B2-BD0D-297E48C381E4}" srcOrd="0" destOrd="0" presId="urn:microsoft.com/office/officeart/2005/8/layout/radial1"/>
    <dgm:cxn modelId="{8E302F9A-FE19-414C-880C-07EF89401A36}" srcId="{FE41C052-7331-4331-87DB-A07DF2C9ED53}" destId="{69051101-9510-46E0-AE72-5362BFAA2B35}" srcOrd="3" destOrd="0" parTransId="{64C8BB56-8C58-435D-984C-C7F9EDA5482E}" sibTransId="{C8BECDFB-8DE1-4963-91CB-0679B0F2A7F3}"/>
    <dgm:cxn modelId="{66229E9A-A910-4393-A628-0CD828305504}" srcId="{2CEC8FDB-B178-469E-8372-964723E500A8}" destId="{FE41C052-7331-4331-87DB-A07DF2C9ED53}" srcOrd="0" destOrd="0" parTransId="{86F8D0B1-B502-455A-92BB-283AB9F0F964}" sibTransId="{4347A9D2-E73D-4F6E-8924-8042DAA506A8}"/>
    <dgm:cxn modelId="{FB174AA0-CC06-4D74-A1FD-C688D043CDAF}" type="presOf" srcId="{2CEC8FDB-B178-469E-8372-964723E500A8}" destId="{BC459157-DBD5-433F-A334-2551A27226B2}" srcOrd="0" destOrd="0" presId="urn:microsoft.com/office/officeart/2005/8/layout/radial1"/>
    <dgm:cxn modelId="{6D48E3BB-D435-4397-A754-3EC44A2399DD}" type="presOf" srcId="{7F36CC38-9E3D-4980-9003-9E7964356116}" destId="{561D168A-DCB2-4917-A939-EA57313AFCF2}" srcOrd="0" destOrd="0" presId="urn:microsoft.com/office/officeart/2005/8/layout/radial1"/>
    <dgm:cxn modelId="{A32A61C4-08FB-415C-A329-7C82486EC687}" srcId="{FE41C052-7331-4331-87DB-A07DF2C9ED53}" destId="{4D745FFA-BEAD-4AA0-92AB-6B5E000425BB}" srcOrd="1" destOrd="0" parTransId="{E59E6F33-8B96-4988-85B9-01183F1AA3B9}" sibTransId="{0609BE67-8BAD-4C4D-927E-EF58DCAFF243}"/>
    <dgm:cxn modelId="{3C4E93CF-AA97-446A-97C1-D27FD488AC4F}" srcId="{FE41C052-7331-4331-87DB-A07DF2C9ED53}" destId="{A11382FF-48DE-47A1-9C42-6AE819A1EEB9}" srcOrd="2" destOrd="0" parTransId="{45C1E48F-CE2C-494A-8D68-46D1C7C36C1E}" sibTransId="{6C33D077-022C-4912-8079-06F4ED7CD0BB}"/>
    <dgm:cxn modelId="{AFFEEFD6-5ED9-4550-9E57-8EE46A48A565}" type="presOf" srcId="{A836A0ED-4B9F-46D2-9A4A-AD3AB4DF0131}" destId="{A20EC156-9BD3-4FA6-98E9-F6995907CB4D}" srcOrd="1" destOrd="0" presId="urn:microsoft.com/office/officeart/2005/8/layout/radial1"/>
    <dgm:cxn modelId="{BA4B5BD8-F153-47B6-8ADC-2518410A1CB3}" type="presOf" srcId="{45C1E48F-CE2C-494A-8D68-46D1C7C36C1E}" destId="{56F373C8-9EC1-4EA0-93F9-0B4E40E90931}" srcOrd="0" destOrd="0" presId="urn:microsoft.com/office/officeart/2005/8/layout/radial1"/>
    <dgm:cxn modelId="{E2AE20DA-5F92-40DC-9393-8C20B75B8CD5}" type="presOf" srcId="{E5F30E24-9597-4916-8EA4-8615DC5A2CB9}" destId="{89945624-A04D-49D0-9675-72A92A0799C8}" srcOrd="0" destOrd="0" presId="urn:microsoft.com/office/officeart/2005/8/layout/radial1"/>
    <dgm:cxn modelId="{81C0CDDC-7ADA-48DA-B0CB-E3BF1D009A71}" type="presOf" srcId="{EA537D7C-DE87-42C2-AC77-3116219DFD48}" destId="{A86D1FD6-4AB5-45CB-9A9F-8FEAABED1582}" srcOrd="0" destOrd="0" presId="urn:microsoft.com/office/officeart/2005/8/layout/radial1"/>
    <dgm:cxn modelId="{02F6F1E4-2B35-45ED-9F7F-6AB46EFB693F}" type="presOf" srcId="{A11382FF-48DE-47A1-9C42-6AE819A1EEB9}" destId="{F35EE3F4-3E6E-4E6C-B9F2-5C2A6114F4C6}" srcOrd="0" destOrd="0" presId="urn:microsoft.com/office/officeart/2005/8/layout/radial1"/>
    <dgm:cxn modelId="{99F7C7EC-A73D-4386-89E1-F0325BF535FD}" srcId="{FE41C052-7331-4331-87DB-A07DF2C9ED53}" destId="{E7FA1F2C-4928-4139-9E78-A45C7D198377}" srcOrd="4" destOrd="0" parTransId="{A836A0ED-4B9F-46D2-9A4A-AD3AB4DF0131}" sibTransId="{FB7AD78D-3767-46B5-8D91-F4288D8C1A7F}"/>
    <dgm:cxn modelId="{A713DDED-FEBD-4102-98CC-4AA57EC5D477}" type="presOf" srcId="{7F15F103-D39B-4781-A2EE-357AE3B38BD1}" destId="{38FDEB2F-B1FB-4E03-A13E-D9EE330CD246}" srcOrd="0" destOrd="0" presId="urn:microsoft.com/office/officeart/2005/8/layout/radial1"/>
    <dgm:cxn modelId="{A88D17F7-E9E2-4609-A1EE-538F86ED6541}" type="presOf" srcId="{45C1E48F-CE2C-494A-8D68-46D1C7C36C1E}" destId="{91CD58B3-066F-40B6-B914-BC4335EC2DE5}" srcOrd="1" destOrd="0" presId="urn:microsoft.com/office/officeart/2005/8/layout/radial1"/>
    <dgm:cxn modelId="{6DEEC0FE-ED44-4CF9-97F4-B8A5F553B404}" srcId="{2CEC8FDB-B178-469E-8372-964723E500A8}" destId="{868D2E20-4598-4E7B-87BD-70630073BF43}" srcOrd="2" destOrd="0" parTransId="{4560C252-62A1-40DA-B69A-EE19F7768E68}" sibTransId="{29C1F001-A155-4C60-9936-47AB57B41F73}"/>
    <dgm:cxn modelId="{BEC9A75A-35F8-438E-AD62-1EC88D3C85C6}" type="presParOf" srcId="{BC459157-DBD5-433F-A334-2551A27226B2}" destId="{8072AFC6-8700-46B2-BD0D-297E48C381E4}" srcOrd="0" destOrd="0" presId="urn:microsoft.com/office/officeart/2005/8/layout/radial1"/>
    <dgm:cxn modelId="{BC4C0FD0-B1A1-4CEF-BC61-8BA683392BA4}" type="presParOf" srcId="{BC459157-DBD5-433F-A334-2551A27226B2}" destId="{A86D1FD6-4AB5-45CB-9A9F-8FEAABED1582}" srcOrd="1" destOrd="0" presId="urn:microsoft.com/office/officeart/2005/8/layout/radial1"/>
    <dgm:cxn modelId="{3E50F9D7-A9A0-445D-AFC1-DA6EA840D712}" type="presParOf" srcId="{A86D1FD6-4AB5-45CB-9A9F-8FEAABED1582}" destId="{351166AE-4A87-40BC-B49C-A72C81DA26B2}" srcOrd="0" destOrd="0" presId="urn:microsoft.com/office/officeart/2005/8/layout/radial1"/>
    <dgm:cxn modelId="{8ED0A084-9F53-4790-B6CA-CD99BF08B0C6}" type="presParOf" srcId="{BC459157-DBD5-433F-A334-2551A27226B2}" destId="{561D168A-DCB2-4917-A939-EA57313AFCF2}" srcOrd="2" destOrd="0" presId="urn:microsoft.com/office/officeart/2005/8/layout/radial1"/>
    <dgm:cxn modelId="{6BB0D4EA-A9E3-4958-A096-E9D313E3CE40}" type="presParOf" srcId="{BC459157-DBD5-433F-A334-2551A27226B2}" destId="{BE606999-9DD9-4357-AF3F-9E12894AF6B7}" srcOrd="3" destOrd="0" presId="urn:microsoft.com/office/officeart/2005/8/layout/radial1"/>
    <dgm:cxn modelId="{51149300-0CD0-4313-A16C-C8C51D5B584B}" type="presParOf" srcId="{BE606999-9DD9-4357-AF3F-9E12894AF6B7}" destId="{ABF08E52-40B2-4A0B-A773-621DF594853D}" srcOrd="0" destOrd="0" presId="urn:microsoft.com/office/officeart/2005/8/layout/radial1"/>
    <dgm:cxn modelId="{1DF25C3A-8F32-4E9F-8B07-E44D20E3AE09}" type="presParOf" srcId="{BC459157-DBD5-433F-A334-2551A27226B2}" destId="{A35261E5-441D-48DE-A441-B29458D45963}" srcOrd="4" destOrd="0" presId="urn:microsoft.com/office/officeart/2005/8/layout/radial1"/>
    <dgm:cxn modelId="{6E2C350B-B3DC-4360-A272-867A4EB4EED7}" type="presParOf" srcId="{BC459157-DBD5-433F-A334-2551A27226B2}" destId="{56F373C8-9EC1-4EA0-93F9-0B4E40E90931}" srcOrd="5" destOrd="0" presId="urn:microsoft.com/office/officeart/2005/8/layout/radial1"/>
    <dgm:cxn modelId="{2709B9C1-4B67-4313-A4A8-466BBC6DF151}" type="presParOf" srcId="{56F373C8-9EC1-4EA0-93F9-0B4E40E90931}" destId="{91CD58B3-066F-40B6-B914-BC4335EC2DE5}" srcOrd="0" destOrd="0" presId="urn:microsoft.com/office/officeart/2005/8/layout/radial1"/>
    <dgm:cxn modelId="{EA47CAB6-2C4A-4B9B-BAD0-6CFBB05D6F65}" type="presParOf" srcId="{BC459157-DBD5-433F-A334-2551A27226B2}" destId="{F35EE3F4-3E6E-4E6C-B9F2-5C2A6114F4C6}" srcOrd="6" destOrd="0" presId="urn:microsoft.com/office/officeart/2005/8/layout/radial1"/>
    <dgm:cxn modelId="{6D7A5218-6845-45A9-BFFB-08FACF3402B6}" type="presParOf" srcId="{BC459157-DBD5-433F-A334-2551A27226B2}" destId="{A85E3B41-EDD3-405A-9C2D-CD50D5D308A1}" srcOrd="7" destOrd="0" presId="urn:microsoft.com/office/officeart/2005/8/layout/radial1"/>
    <dgm:cxn modelId="{6755EF53-EA78-4C48-A385-EEAB006EB424}" type="presParOf" srcId="{A85E3B41-EDD3-405A-9C2D-CD50D5D308A1}" destId="{53613A57-1399-4FBD-950C-D8FE235C773B}" srcOrd="0" destOrd="0" presId="urn:microsoft.com/office/officeart/2005/8/layout/radial1"/>
    <dgm:cxn modelId="{CDC8DC80-20BF-4A00-B04F-549A66C55A5D}" type="presParOf" srcId="{BC459157-DBD5-433F-A334-2551A27226B2}" destId="{B02AD77B-392A-4DAD-8C9D-105FEA63C1AD}" srcOrd="8" destOrd="0" presId="urn:microsoft.com/office/officeart/2005/8/layout/radial1"/>
    <dgm:cxn modelId="{D00D20B4-1B1A-484C-827E-7B154161F2FF}" type="presParOf" srcId="{BC459157-DBD5-433F-A334-2551A27226B2}" destId="{007F7C2C-315D-49A7-9895-B31D1B293783}" srcOrd="9" destOrd="0" presId="urn:microsoft.com/office/officeart/2005/8/layout/radial1"/>
    <dgm:cxn modelId="{8D03349B-955F-46A8-A8F2-D71ADE0BC0CF}" type="presParOf" srcId="{007F7C2C-315D-49A7-9895-B31D1B293783}" destId="{A20EC156-9BD3-4FA6-98E9-F6995907CB4D}" srcOrd="0" destOrd="0" presId="urn:microsoft.com/office/officeart/2005/8/layout/radial1"/>
    <dgm:cxn modelId="{ADD35911-9A32-4AE7-8D95-5D298347389C}" type="presParOf" srcId="{BC459157-DBD5-433F-A334-2551A27226B2}" destId="{5A949619-E32D-4597-AA09-73F6490F29F4}" srcOrd="10" destOrd="0" presId="urn:microsoft.com/office/officeart/2005/8/layout/radial1"/>
    <dgm:cxn modelId="{37F9DBF6-9782-4556-AEF2-B7892AADF454}" type="presParOf" srcId="{BC459157-DBD5-433F-A334-2551A27226B2}" destId="{89945624-A04D-49D0-9675-72A92A0799C8}" srcOrd="11" destOrd="0" presId="urn:microsoft.com/office/officeart/2005/8/layout/radial1"/>
    <dgm:cxn modelId="{734316BE-BB7B-4C4C-B9E2-462FF3CD738D}" type="presParOf" srcId="{89945624-A04D-49D0-9675-72A92A0799C8}" destId="{865D3BFF-6723-4AD5-ABC9-39B5C6170DCF}" srcOrd="0" destOrd="0" presId="urn:microsoft.com/office/officeart/2005/8/layout/radial1"/>
    <dgm:cxn modelId="{90FF20D2-1351-41DA-B668-BB2A6672934D}" type="presParOf" srcId="{BC459157-DBD5-433F-A334-2551A27226B2}" destId="{38FDEB2F-B1FB-4E03-A13E-D9EE330CD246}"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EC8FDB-B178-469E-8372-964723E500A8}"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7F36CC38-9E3D-4980-9003-9E7964356116}">
      <dgm:prSet custT="1"/>
      <dgm:spPr>
        <a:solidFill>
          <a:schemeClr val="accent4">
            <a:lumMod val="75000"/>
          </a:schemeClr>
        </a:solidFill>
      </dgm:spPr>
      <dgm:t>
        <a:bodyPr/>
        <a:lstStyle/>
        <a:p>
          <a:r>
            <a:rPr lang="en-US" sz="1400" b="1" u="sng" dirty="0"/>
            <a:t>Licensing Inspection</a:t>
          </a:r>
          <a:r>
            <a:rPr lang="en-US" sz="1400" b="0" u="none" dirty="0"/>
            <a:t> </a:t>
          </a:r>
        </a:p>
        <a:p>
          <a:r>
            <a:rPr lang="en-US" sz="1400" b="0" u="none" dirty="0"/>
            <a:t>At least one every other year (earlier if our license changes) + additional surprise inspections </a:t>
          </a:r>
          <a:r>
            <a:rPr lang="en-US" sz="1400" b="1" u="sng" dirty="0"/>
            <a:t> </a:t>
          </a:r>
        </a:p>
      </dgm:t>
    </dgm:pt>
    <dgm:pt modelId="{EA537D7C-DE87-42C2-AC77-3116219DFD48}" type="parTrans" cxnId="{BC55C15E-9382-4696-9878-8627958B6F29}">
      <dgm:prSet/>
      <dgm:spPr/>
      <dgm:t>
        <a:bodyPr/>
        <a:lstStyle/>
        <a:p>
          <a:endParaRPr lang="en-US"/>
        </a:p>
      </dgm:t>
    </dgm:pt>
    <dgm:pt modelId="{E232D4B1-3619-4AF8-8BF4-07C58EA27462}" type="sibTrans" cxnId="{BC55C15E-9382-4696-9878-8627958B6F29}">
      <dgm:prSet/>
      <dgm:spPr/>
      <dgm:t>
        <a:bodyPr/>
        <a:lstStyle/>
        <a:p>
          <a:endParaRPr lang="en-US"/>
        </a:p>
      </dgm:t>
    </dgm:pt>
    <dgm:pt modelId="{FE41C052-7331-4331-87DB-A07DF2C9ED53}">
      <dgm:prSet/>
      <dgm:spPr/>
      <dgm:t>
        <a:bodyPr/>
        <a:lstStyle/>
        <a:p>
          <a:r>
            <a:rPr lang="en-US" dirty="0"/>
            <a:t>State License</a:t>
          </a:r>
        </a:p>
      </dgm:t>
    </dgm:pt>
    <dgm:pt modelId="{86F8D0B1-B502-455A-92BB-283AB9F0F964}" type="parTrans" cxnId="{66229E9A-A910-4393-A628-0CD828305504}">
      <dgm:prSet/>
      <dgm:spPr/>
      <dgm:t>
        <a:bodyPr/>
        <a:lstStyle/>
        <a:p>
          <a:endParaRPr lang="en-US"/>
        </a:p>
      </dgm:t>
    </dgm:pt>
    <dgm:pt modelId="{4347A9D2-E73D-4F6E-8924-8042DAA506A8}" type="sibTrans" cxnId="{66229E9A-A910-4393-A628-0CD828305504}">
      <dgm:prSet/>
      <dgm:spPr/>
      <dgm:t>
        <a:bodyPr/>
        <a:lstStyle/>
        <a:p>
          <a:endParaRPr lang="en-US"/>
        </a:p>
      </dgm:t>
    </dgm:pt>
    <dgm:pt modelId="{65CA0A1D-58D5-41A1-97B6-7FF926CC0584}">
      <dgm:prSet custT="1"/>
      <dgm:spPr>
        <a:solidFill>
          <a:schemeClr val="accent6">
            <a:lumMod val="75000"/>
          </a:schemeClr>
        </a:solidFill>
      </dgm:spPr>
      <dgm:t>
        <a:bodyPr/>
        <a:lstStyle/>
        <a:p>
          <a:r>
            <a:rPr lang="en-US" sz="1400" b="1" u="sng" dirty="0"/>
            <a:t>Background Checks</a:t>
          </a:r>
        </a:p>
        <a:p>
          <a:r>
            <a:rPr lang="en-US" sz="1400" b="0" u="none" dirty="0"/>
            <a:t>Entry into </a:t>
          </a:r>
          <a:r>
            <a:rPr lang="en-US" sz="1400" b="0" u="none" dirty="0" err="1"/>
            <a:t>myalaska</a:t>
          </a:r>
          <a:r>
            <a:rPr lang="en-US" sz="1400" b="0" u="none" dirty="0"/>
            <a:t>, signed forms, fingerprinting, mail forms, manage employee statuses in </a:t>
          </a:r>
          <a:r>
            <a:rPr lang="en-US" sz="1400" b="0" u="none" dirty="0" err="1"/>
            <a:t>myalaska</a:t>
          </a:r>
          <a:endParaRPr lang="en-US" sz="1400" b="0" u="none" dirty="0"/>
        </a:p>
      </dgm:t>
    </dgm:pt>
    <dgm:pt modelId="{C29F834B-657E-444E-A5C1-0A439FB9647E}" type="parTrans" cxnId="{804ADE2A-7E16-4FBE-8EFA-31911E57F9C2}">
      <dgm:prSet/>
      <dgm:spPr/>
      <dgm:t>
        <a:bodyPr/>
        <a:lstStyle/>
        <a:p>
          <a:endParaRPr lang="en-US"/>
        </a:p>
      </dgm:t>
    </dgm:pt>
    <dgm:pt modelId="{60C2D176-E054-4785-A438-805FD0DB1F82}" type="sibTrans" cxnId="{804ADE2A-7E16-4FBE-8EFA-31911E57F9C2}">
      <dgm:prSet/>
      <dgm:spPr/>
      <dgm:t>
        <a:bodyPr/>
        <a:lstStyle/>
        <a:p>
          <a:endParaRPr lang="en-US"/>
        </a:p>
      </dgm:t>
    </dgm:pt>
    <dgm:pt modelId="{198A8115-68DB-4112-8910-09EA7807FD12}">
      <dgm:prSet custT="1"/>
      <dgm:spPr>
        <a:solidFill>
          <a:srgbClr val="00B050"/>
        </a:solidFill>
      </dgm:spPr>
      <dgm:t>
        <a:bodyPr/>
        <a:lstStyle/>
        <a:p>
          <a:r>
            <a:rPr lang="en-US" sz="1400" b="1" u="sng" dirty="0"/>
            <a:t>Continuing Education</a:t>
          </a:r>
        </a:p>
        <a:p>
          <a:r>
            <a:rPr lang="en-US" sz="1400" b="0" u="none" dirty="0"/>
            <a:t>Every administrator must complete at least 24 hours/ year.  Every caregiver must complete at least 12 hours per year.</a:t>
          </a:r>
        </a:p>
      </dgm:t>
    </dgm:pt>
    <dgm:pt modelId="{B5240C6C-32B3-47D5-A724-AFC8686B0277}" type="parTrans" cxnId="{1B4E845F-61BD-4D75-95AB-19B35883D592}">
      <dgm:prSet/>
      <dgm:spPr/>
      <dgm:t>
        <a:bodyPr/>
        <a:lstStyle/>
        <a:p>
          <a:endParaRPr lang="en-US"/>
        </a:p>
      </dgm:t>
    </dgm:pt>
    <dgm:pt modelId="{0966AD1B-407B-416A-9268-8361A5149379}" type="sibTrans" cxnId="{1B4E845F-61BD-4D75-95AB-19B35883D592}">
      <dgm:prSet/>
      <dgm:spPr/>
      <dgm:t>
        <a:bodyPr/>
        <a:lstStyle/>
        <a:p>
          <a:endParaRPr lang="en-US"/>
        </a:p>
      </dgm:t>
    </dgm:pt>
    <dgm:pt modelId="{E7D6E389-602E-4FB5-980E-056CE016BF3E}">
      <dgm:prSet custT="1"/>
      <dgm:spPr>
        <a:solidFill>
          <a:srgbClr val="FF0000"/>
        </a:solidFill>
      </dgm:spPr>
      <dgm:t>
        <a:bodyPr/>
        <a:lstStyle/>
        <a:p>
          <a:r>
            <a:rPr lang="en-US" sz="1400" b="1" u="sng" dirty="0"/>
            <a:t>Children’s Files</a:t>
          </a:r>
        </a:p>
        <a:p>
          <a:r>
            <a:rPr lang="en-US" sz="1400" b="0" u="none" dirty="0"/>
            <a:t>All children must have: fully completed emergency contact form (updated every 6 months); signature page; field trip permission slip; current IEP (if needed)</a:t>
          </a:r>
        </a:p>
      </dgm:t>
    </dgm:pt>
    <dgm:pt modelId="{E93009D9-17B2-4943-B2E3-ED88C68430C4}" type="parTrans" cxnId="{E60D1355-84E3-4482-A0ED-546C52C27123}">
      <dgm:prSet/>
      <dgm:spPr/>
      <dgm:t>
        <a:bodyPr/>
        <a:lstStyle/>
        <a:p>
          <a:endParaRPr lang="en-US"/>
        </a:p>
      </dgm:t>
    </dgm:pt>
    <dgm:pt modelId="{5EFC99D1-7293-4375-A8B0-C5479EA0B666}" type="sibTrans" cxnId="{E60D1355-84E3-4482-A0ED-546C52C27123}">
      <dgm:prSet/>
      <dgm:spPr/>
      <dgm:t>
        <a:bodyPr/>
        <a:lstStyle/>
        <a:p>
          <a:endParaRPr lang="en-US"/>
        </a:p>
      </dgm:t>
    </dgm:pt>
    <dgm:pt modelId="{F60D11F6-4EE8-48D7-82B7-E0C36367E956}">
      <dgm:prSet custT="1"/>
      <dgm:spPr>
        <a:solidFill>
          <a:schemeClr val="accent5">
            <a:lumMod val="75000"/>
          </a:schemeClr>
        </a:solidFill>
      </dgm:spPr>
      <dgm:t>
        <a:bodyPr/>
        <a:lstStyle/>
        <a:p>
          <a:r>
            <a:rPr lang="en-US" sz="1400" b="1" u="sng" dirty="0"/>
            <a:t>Administrator Qualification</a:t>
          </a:r>
        </a:p>
        <a:p>
          <a:r>
            <a:rPr lang="en-US" sz="1400" b="0" u="none" dirty="0"/>
            <a:t>Determined by licenser.  Equivalent of 12 college credits in ECE or a CDA.  If variance is needed, then there is a significant, continuous admin workload for employee and admin.</a:t>
          </a:r>
        </a:p>
      </dgm:t>
    </dgm:pt>
    <dgm:pt modelId="{4B46B6A8-5DFE-49C0-956F-DD60E286483E}" type="parTrans" cxnId="{6DF2D59B-F563-40D1-AFED-97C2E5112B41}">
      <dgm:prSet/>
      <dgm:spPr/>
      <dgm:t>
        <a:bodyPr/>
        <a:lstStyle/>
        <a:p>
          <a:endParaRPr lang="en-US"/>
        </a:p>
      </dgm:t>
    </dgm:pt>
    <dgm:pt modelId="{CF01C673-2882-49C4-A638-3A6A8AFF2572}" type="sibTrans" cxnId="{6DF2D59B-F563-40D1-AFED-97C2E5112B41}">
      <dgm:prSet/>
      <dgm:spPr/>
      <dgm:t>
        <a:bodyPr/>
        <a:lstStyle/>
        <a:p>
          <a:endParaRPr lang="en-US"/>
        </a:p>
      </dgm:t>
    </dgm:pt>
    <dgm:pt modelId="{083240DF-9B79-427F-A672-743692CBA211}">
      <dgm:prSet custT="1"/>
      <dgm:spPr/>
      <dgm:t>
        <a:bodyPr/>
        <a:lstStyle/>
        <a:p>
          <a:r>
            <a:rPr lang="en-US" sz="1400" b="1" u="sng" dirty="0"/>
            <a:t>Forms</a:t>
          </a:r>
        </a:p>
        <a:p>
          <a:r>
            <a:rPr lang="en-US" sz="1400" b="0" u="none" dirty="0"/>
            <a:t>Must have current forms filed with licenser depending on staffing levels, program policies, etc.  Must be changed, submitted and accepted as we make changes to programs and/or employees</a:t>
          </a:r>
        </a:p>
      </dgm:t>
    </dgm:pt>
    <dgm:pt modelId="{A63C8CF8-48AC-4723-A8DF-71B7F277B38B}" type="parTrans" cxnId="{3F89B158-8918-4BCF-92CD-CEAD3A33EFF4}">
      <dgm:prSet/>
      <dgm:spPr/>
      <dgm:t>
        <a:bodyPr/>
        <a:lstStyle/>
        <a:p>
          <a:endParaRPr lang="en-US"/>
        </a:p>
      </dgm:t>
    </dgm:pt>
    <dgm:pt modelId="{15D28EC2-4DB6-4AAC-9214-F33F0EFD1772}" type="sibTrans" cxnId="{3F89B158-8918-4BCF-92CD-CEAD3A33EFF4}">
      <dgm:prSet/>
      <dgm:spPr/>
      <dgm:t>
        <a:bodyPr/>
        <a:lstStyle/>
        <a:p>
          <a:endParaRPr lang="en-US"/>
        </a:p>
      </dgm:t>
    </dgm:pt>
    <dgm:pt modelId="{D35EAAD6-3222-4AAE-BD95-B4BF5209FB05}">
      <dgm:prSet custT="1"/>
      <dgm:spPr>
        <a:solidFill>
          <a:schemeClr val="bg2">
            <a:lumMod val="50000"/>
          </a:schemeClr>
        </a:solidFill>
      </dgm:spPr>
      <dgm:t>
        <a:bodyPr/>
        <a:lstStyle/>
        <a:p>
          <a:r>
            <a:rPr lang="en-US" sz="1400" b="1" u="sng" dirty="0"/>
            <a:t>Policies</a:t>
          </a:r>
        </a:p>
        <a:p>
          <a:r>
            <a:rPr lang="en-US" sz="1400" b="0" u="none" dirty="0"/>
            <a:t>Must have a policy  in place for a myriad of subjects showing we’ve accounted for all applicable health and safety standards</a:t>
          </a:r>
        </a:p>
      </dgm:t>
    </dgm:pt>
    <dgm:pt modelId="{D5950133-9FBC-473C-AD0A-F09DED6EBDB0}" type="parTrans" cxnId="{B5C512E9-DFA8-41D9-B812-479CB557B44C}">
      <dgm:prSet/>
      <dgm:spPr/>
      <dgm:t>
        <a:bodyPr/>
        <a:lstStyle/>
        <a:p>
          <a:endParaRPr lang="en-US"/>
        </a:p>
      </dgm:t>
    </dgm:pt>
    <dgm:pt modelId="{BFA5FA54-F22D-4D79-9DD6-F27A98218DD8}" type="sibTrans" cxnId="{B5C512E9-DFA8-41D9-B812-479CB557B44C}">
      <dgm:prSet/>
      <dgm:spPr/>
      <dgm:t>
        <a:bodyPr/>
        <a:lstStyle/>
        <a:p>
          <a:endParaRPr lang="en-US"/>
        </a:p>
      </dgm:t>
    </dgm:pt>
    <dgm:pt modelId="{A145A8EB-BE34-4D6A-9369-845924CD43A0}">
      <dgm:prSet custT="1"/>
      <dgm:spPr>
        <a:solidFill>
          <a:schemeClr val="accent2">
            <a:lumMod val="75000"/>
          </a:schemeClr>
        </a:solidFill>
      </dgm:spPr>
      <dgm:t>
        <a:bodyPr/>
        <a:lstStyle/>
        <a:p>
          <a:r>
            <a:rPr lang="en-US" sz="1400" b="1" u="sng" dirty="0"/>
            <a:t>Immunization Records</a:t>
          </a:r>
        </a:p>
        <a:p>
          <a:r>
            <a:rPr lang="en-US" sz="1400" b="0" u="none" dirty="0"/>
            <a:t>Children may not attend unless they have current records (determined by age) or a current, notarized exemption</a:t>
          </a:r>
        </a:p>
        <a:p>
          <a:endParaRPr lang="en-US" sz="700" b="1" u="none" dirty="0"/>
        </a:p>
      </dgm:t>
    </dgm:pt>
    <dgm:pt modelId="{8893FBC5-6139-4AA2-AD50-D4CFBCB6942C}" type="parTrans" cxnId="{6B0176F8-C610-41F0-850D-9A596E6E251B}">
      <dgm:prSet/>
      <dgm:spPr/>
      <dgm:t>
        <a:bodyPr/>
        <a:lstStyle/>
        <a:p>
          <a:endParaRPr lang="en-US"/>
        </a:p>
      </dgm:t>
    </dgm:pt>
    <dgm:pt modelId="{B1012D62-7A98-4355-9070-5ED586689094}" type="sibTrans" cxnId="{6B0176F8-C610-41F0-850D-9A596E6E251B}">
      <dgm:prSet/>
      <dgm:spPr/>
      <dgm:t>
        <a:bodyPr/>
        <a:lstStyle/>
        <a:p>
          <a:endParaRPr lang="en-US"/>
        </a:p>
      </dgm:t>
    </dgm:pt>
    <dgm:pt modelId="{E4FA070B-D55A-48A1-8CA1-AA90BFF3CEA1}">
      <dgm:prSet custT="1"/>
      <dgm:spPr>
        <a:solidFill>
          <a:srgbClr val="7030A0"/>
        </a:solidFill>
      </dgm:spPr>
      <dgm:t>
        <a:bodyPr/>
        <a:lstStyle/>
        <a:p>
          <a:r>
            <a:rPr lang="en-US" sz="1400" b="1" u="sng" dirty="0"/>
            <a:t>HR / Recruitment/ Management/ Program Coordination</a:t>
          </a:r>
        </a:p>
        <a:p>
          <a:r>
            <a:rPr lang="en-US" sz="1400" b="0" u="none" dirty="0"/>
            <a:t>With increased staff, duties, and complexity comes the need for an employee to manage and coordinate it all</a:t>
          </a:r>
        </a:p>
      </dgm:t>
    </dgm:pt>
    <dgm:pt modelId="{1C817D6E-E414-42A9-AF28-540B43CC6F5F}" type="parTrans" cxnId="{EE754921-71D2-487A-A749-1DCC77C5E512}">
      <dgm:prSet/>
      <dgm:spPr/>
      <dgm:t>
        <a:bodyPr/>
        <a:lstStyle/>
        <a:p>
          <a:endParaRPr lang="en-US"/>
        </a:p>
      </dgm:t>
    </dgm:pt>
    <dgm:pt modelId="{EC4CFE7C-8273-42A8-A258-0EC2A851DB49}" type="sibTrans" cxnId="{EE754921-71D2-487A-A749-1DCC77C5E512}">
      <dgm:prSet/>
      <dgm:spPr/>
      <dgm:t>
        <a:bodyPr/>
        <a:lstStyle/>
        <a:p>
          <a:endParaRPr lang="en-US"/>
        </a:p>
      </dgm:t>
    </dgm:pt>
    <dgm:pt modelId="{BC459157-DBD5-433F-A334-2551A27226B2}" type="pres">
      <dgm:prSet presAssocID="{2CEC8FDB-B178-469E-8372-964723E500A8}" presName="cycle" presStyleCnt="0">
        <dgm:presLayoutVars>
          <dgm:chMax val="1"/>
          <dgm:dir/>
          <dgm:animLvl val="ctr"/>
          <dgm:resizeHandles val="exact"/>
        </dgm:presLayoutVars>
      </dgm:prSet>
      <dgm:spPr/>
    </dgm:pt>
    <dgm:pt modelId="{8072AFC6-8700-46B2-BD0D-297E48C381E4}" type="pres">
      <dgm:prSet presAssocID="{FE41C052-7331-4331-87DB-A07DF2C9ED53}" presName="centerShape" presStyleLbl="node0" presStyleIdx="0" presStyleCnt="1"/>
      <dgm:spPr/>
    </dgm:pt>
    <dgm:pt modelId="{A86D1FD6-4AB5-45CB-9A9F-8FEAABED1582}" type="pres">
      <dgm:prSet presAssocID="{EA537D7C-DE87-42C2-AC77-3116219DFD48}" presName="Name9" presStyleLbl="parChTrans1D2" presStyleIdx="0" presStyleCnt="9"/>
      <dgm:spPr/>
    </dgm:pt>
    <dgm:pt modelId="{351166AE-4A87-40BC-B49C-A72C81DA26B2}" type="pres">
      <dgm:prSet presAssocID="{EA537D7C-DE87-42C2-AC77-3116219DFD48}" presName="connTx" presStyleLbl="parChTrans1D2" presStyleIdx="0" presStyleCnt="9"/>
      <dgm:spPr/>
    </dgm:pt>
    <dgm:pt modelId="{561D168A-DCB2-4917-A939-EA57313AFCF2}" type="pres">
      <dgm:prSet presAssocID="{7F36CC38-9E3D-4980-9003-9E7964356116}" presName="node" presStyleLbl="node1" presStyleIdx="0" presStyleCnt="9" custScaleX="126157" custRadScaleRad="95276" custRadScaleInc="34528">
        <dgm:presLayoutVars>
          <dgm:bulletEnabled val="1"/>
        </dgm:presLayoutVars>
      </dgm:prSet>
      <dgm:spPr>
        <a:prstGeom prst="rect">
          <a:avLst/>
        </a:prstGeom>
      </dgm:spPr>
    </dgm:pt>
    <dgm:pt modelId="{B18A25A0-4630-4A21-8116-6050058F6964}" type="pres">
      <dgm:prSet presAssocID="{C29F834B-657E-444E-A5C1-0A439FB9647E}" presName="Name9" presStyleLbl="parChTrans1D2" presStyleIdx="1" presStyleCnt="9"/>
      <dgm:spPr/>
    </dgm:pt>
    <dgm:pt modelId="{57BE5B27-33C2-4F6C-8146-11537CA99B94}" type="pres">
      <dgm:prSet presAssocID="{C29F834B-657E-444E-A5C1-0A439FB9647E}" presName="connTx" presStyleLbl="parChTrans1D2" presStyleIdx="1" presStyleCnt="9"/>
      <dgm:spPr/>
    </dgm:pt>
    <dgm:pt modelId="{09FD1E89-65DC-4EB1-9846-90B7F5CD2386}" type="pres">
      <dgm:prSet presAssocID="{65CA0A1D-58D5-41A1-97B6-7FF926CC0584}" presName="node" presStyleLbl="node1" presStyleIdx="1" presStyleCnt="9" custScaleX="171396" custRadScaleRad="143438" custRadScaleInc="55411">
        <dgm:presLayoutVars>
          <dgm:bulletEnabled val="1"/>
        </dgm:presLayoutVars>
      </dgm:prSet>
      <dgm:spPr>
        <a:prstGeom prst="rect">
          <a:avLst/>
        </a:prstGeom>
      </dgm:spPr>
    </dgm:pt>
    <dgm:pt modelId="{331A6D09-9575-4853-8CFB-5FB742B74F3B}" type="pres">
      <dgm:prSet presAssocID="{B5240C6C-32B3-47D5-A724-AFC8686B0277}" presName="Name9" presStyleLbl="parChTrans1D2" presStyleIdx="2" presStyleCnt="9"/>
      <dgm:spPr/>
    </dgm:pt>
    <dgm:pt modelId="{F1AAD708-DF81-4CD6-BC2A-56D6A65817CB}" type="pres">
      <dgm:prSet presAssocID="{B5240C6C-32B3-47D5-A724-AFC8686B0277}" presName="connTx" presStyleLbl="parChTrans1D2" presStyleIdx="2" presStyleCnt="9"/>
      <dgm:spPr/>
    </dgm:pt>
    <dgm:pt modelId="{E8F8C20A-E748-40D0-967E-C9BB33974304}" type="pres">
      <dgm:prSet presAssocID="{198A8115-68DB-4112-8910-09EA7807FD12}" presName="node" presStyleLbl="node1" presStyleIdx="2" presStyleCnt="9" custScaleX="161751" custScaleY="108603" custRadScaleRad="106065" custRadScaleInc="-12223">
        <dgm:presLayoutVars>
          <dgm:bulletEnabled val="1"/>
        </dgm:presLayoutVars>
      </dgm:prSet>
      <dgm:spPr>
        <a:prstGeom prst="rect">
          <a:avLst/>
        </a:prstGeom>
      </dgm:spPr>
    </dgm:pt>
    <dgm:pt modelId="{DC0056D0-715F-4AE4-89CA-FA1531FA67D5}" type="pres">
      <dgm:prSet presAssocID="{E93009D9-17B2-4943-B2E3-ED88C68430C4}" presName="Name9" presStyleLbl="parChTrans1D2" presStyleIdx="3" presStyleCnt="9"/>
      <dgm:spPr/>
    </dgm:pt>
    <dgm:pt modelId="{C073D36C-FBA0-4FC6-97CC-0A6395BE7661}" type="pres">
      <dgm:prSet presAssocID="{E93009D9-17B2-4943-B2E3-ED88C68430C4}" presName="connTx" presStyleLbl="parChTrans1D2" presStyleIdx="3" presStyleCnt="9"/>
      <dgm:spPr/>
    </dgm:pt>
    <dgm:pt modelId="{AEE37E3C-9233-43CD-893D-F36EF772D137}" type="pres">
      <dgm:prSet presAssocID="{E7D6E389-602E-4FB5-980E-056CE016BF3E}" presName="node" presStyleLbl="node1" presStyleIdx="3" presStyleCnt="9" custScaleX="188898" custRadScaleRad="109146" custRadScaleInc="-50866">
        <dgm:presLayoutVars>
          <dgm:bulletEnabled val="1"/>
        </dgm:presLayoutVars>
      </dgm:prSet>
      <dgm:spPr>
        <a:prstGeom prst="rect">
          <a:avLst/>
        </a:prstGeom>
      </dgm:spPr>
    </dgm:pt>
    <dgm:pt modelId="{61692572-0DE2-4381-B479-8C5482BADDBC}" type="pres">
      <dgm:prSet presAssocID="{1C817D6E-E414-42A9-AF28-540B43CC6F5F}" presName="Name9" presStyleLbl="parChTrans1D2" presStyleIdx="4" presStyleCnt="9"/>
      <dgm:spPr/>
    </dgm:pt>
    <dgm:pt modelId="{6A01FEC9-D50F-4C94-995B-8C55F882A517}" type="pres">
      <dgm:prSet presAssocID="{1C817D6E-E414-42A9-AF28-540B43CC6F5F}" presName="connTx" presStyleLbl="parChTrans1D2" presStyleIdx="4" presStyleCnt="9"/>
      <dgm:spPr/>
    </dgm:pt>
    <dgm:pt modelId="{B2CBBB01-4A41-4699-AE65-7DB0B18E19BB}" type="pres">
      <dgm:prSet presAssocID="{E4FA070B-D55A-48A1-8CA1-AA90BFF3CEA1}" presName="node" presStyleLbl="node1" presStyleIdx="4" presStyleCnt="9" custScaleX="228566" custScaleY="96649" custRadScaleRad="137213" custRadScaleInc="-131443">
        <dgm:presLayoutVars>
          <dgm:bulletEnabled val="1"/>
        </dgm:presLayoutVars>
      </dgm:prSet>
      <dgm:spPr>
        <a:prstGeom prst="rect">
          <a:avLst/>
        </a:prstGeom>
      </dgm:spPr>
    </dgm:pt>
    <dgm:pt modelId="{FAA6EE71-A34A-4ED3-9698-6C52F67BB601}" type="pres">
      <dgm:prSet presAssocID="{4B46B6A8-5DFE-49C0-956F-DD60E286483E}" presName="Name9" presStyleLbl="parChTrans1D2" presStyleIdx="5" presStyleCnt="9"/>
      <dgm:spPr/>
    </dgm:pt>
    <dgm:pt modelId="{92F97F0E-3186-4DAC-883A-E6A71BA876B8}" type="pres">
      <dgm:prSet presAssocID="{4B46B6A8-5DFE-49C0-956F-DD60E286483E}" presName="connTx" presStyleLbl="parChTrans1D2" presStyleIdx="5" presStyleCnt="9"/>
      <dgm:spPr/>
    </dgm:pt>
    <dgm:pt modelId="{208F3348-15F2-42D0-BEBA-FB7277909ED1}" type="pres">
      <dgm:prSet presAssocID="{F60D11F6-4EE8-48D7-82B7-E0C36367E956}" presName="node" presStyleLbl="node1" presStyleIdx="5" presStyleCnt="9" custScaleX="165098" custScaleY="128600" custRadScaleRad="84655" custRadScaleInc="-64387">
        <dgm:presLayoutVars>
          <dgm:bulletEnabled val="1"/>
        </dgm:presLayoutVars>
      </dgm:prSet>
      <dgm:spPr>
        <a:prstGeom prst="rect">
          <a:avLst/>
        </a:prstGeom>
      </dgm:spPr>
    </dgm:pt>
    <dgm:pt modelId="{CECF4ED2-4209-48BC-842E-38D72E992B22}" type="pres">
      <dgm:prSet presAssocID="{A63C8CF8-48AC-4723-A8DF-71B7F277B38B}" presName="Name9" presStyleLbl="parChTrans1D2" presStyleIdx="6" presStyleCnt="9"/>
      <dgm:spPr/>
    </dgm:pt>
    <dgm:pt modelId="{5F45851B-4A75-4F5D-B47F-2012E977FEF7}" type="pres">
      <dgm:prSet presAssocID="{A63C8CF8-48AC-4723-A8DF-71B7F277B38B}" presName="connTx" presStyleLbl="parChTrans1D2" presStyleIdx="6" presStyleCnt="9"/>
      <dgm:spPr/>
    </dgm:pt>
    <dgm:pt modelId="{DACFB681-8BF5-46A2-ACA5-74FDBE6586F6}" type="pres">
      <dgm:prSet presAssocID="{083240DF-9B79-427F-A672-743692CBA211}" presName="node" presStyleLbl="node1" presStyleIdx="6" presStyleCnt="9" custScaleX="209128" custScaleY="95132" custRadScaleRad="129736" custRadScaleInc="-5363">
        <dgm:presLayoutVars>
          <dgm:bulletEnabled val="1"/>
        </dgm:presLayoutVars>
      </dgm:prSet>
      <dgm:spPr>
        <a:prstGeom prst="rect">
          <a:avLst/>
        </a:prstGeom>
      </dgm:spPr>
    </dgm:pt>
    <dgm:pt modelId="{156BD663-4976-42C2-8078-6D1ECE7569F9}" type="pres">
      <dgm:prSet presAssocID="{D5950133-9FBC-473C-AD0A-F09DED6EBDB0}" presName="Name9" presStyleLbl="parChTrans1D2" presStyleIdx="7" presStyleCnt="9"/>
      <dgm:spPr/>
    </dgm:pt>
    <dgm:pt modelId="{AE124CC8-5FBB-47CF-B71F-4CDADDA581E3}" type="pres">
      <dgm:prSet presAssocID="{D5950133-9FBC-473C-AD0A-F09DED6EBDB0}" presName="connTx" presStyleLbl="parChTrans1D2" presStyleIdx="7" presStyleCnt="9"/>
      <dgm:spPr/>
    </dgm:pt>
    <dgm:pt modelId="{619492A2-297C-49AA-B10E-D5A0E5A4C529}" type="pres">
      <dgm:prSet presAssocID="{D35EAAD6-3222-4AAE-BD95-B4BF5209FB05}" presName="node" presStyleLbl="node1" presStyleIdx="7" presStyleCnt="9" custScaleX="177965" custScaleY="102026" custRadScaleRad="107887" custRadScaleInc="-57627">
        <dgm:presLayoutVars>
          <dgm:bulletEnabled val="1"/>
        </dgm:presLayoutVars>
      </dgm:prSet>
      <dgm:spPr>
        <a:prstGeom prst="rect">
          <a:avLst/>
        </a:prstGeom>
      </dgm:spPr>
    </dgm:pt>
    <dgm:pt modelId="{2C110A5A-6850-4DD9-82A3-8AD7B6E53EA4}" type="pres">
      <dgm:prSet presAssocID="{8893FBC5-6139-4AA2-AD50-D4CFBCB6942C}" presName="Name9" presStyleLbl="parChTrans1D2" presStyleIdx="8" presStyleCnt="9"/>
      <dgm:spPr/>
    </dgm:pt>
    <dgm:pt modelId="{F3BDACBD-8154-4647-9C5D-1CDFEC89983F}" type="pres">
      <dgm:prSet presAssocID="{8893FBC5-6139-4AA2-AD50-D4CFBCB6942C}" presName="connTx" presStyleLbl="parChTrans1D2" presStyleIdx="8" presStyleCnt="9"/>
      <dgm:spPr/>
    </dgm:pt>
    <dgm:pt modelId="{E4E9F522-5C34-436F-B485-D57D814A5FD0}" type="pres">
      <dgm:prSet presAssocID="{A145A8EB-BE34-4D6A-9369-845924CD43A0}" presName="node" presStyleLbl="node1" presStyleIdx="8" presStyleCnt="9" custScaleX="144366" custScaleY="116140" custRadScaleRad="86536" custRadScaleInc="-33643">
        <dgm:presLayoutVars>
          <dgm:bulletEnabled val="1"/>
        </dgm:presLayoutVars>
      </dgm:prSet>
      <dgm:spPr>
        <a:prstGeom prst="rect">
          <a:avLst/>
        </a:prstGeom>
      </dgm:spPr>
    </dgm:pt>
  </dgm:ptLst>
  <dgm:cxnLst>
    <dgm:cxn modelId="{3CBE2106-A107-4D39-A535-26AE6C1F6CEC}" type="presOf" srcId="{1C817D6E-E414-42A9-AF28-540B43CC6F5F}" destId="{6A01FEC9-D50F-4C94-995B-8C55F882A517}" srcOrd="1" destOrd="0" presId="urn:microsoft.com/office/officeart/2005/8/layout/radial1"/>
    <dgm:cxn modelId="{BD16AD12-98A8-4892-97C0-5BB04F2CB385}" type="presOf" srcId="{8893FBC5-6139-4AA2-AD50-D4CFBCB6942C}" destId="{F3BDACBD-8154-4647-9C5D-1CDFEC89983F}" srcOrd="1" destOrd="0" presId="urn:microsoft.com/office/officeart/2005/8/layout/radial1"/>
    <dgm:cxn modelId="{CD075013-E88C-4D72-82F2-8284FA4FCF73}" type="presOf" srcId="{E93009D9-17B2-4943-B2E3-ED88C68430C4}" destId="{DC0056D0-715F-4AE4-89CA-FA1531FA67D5}" srcOrd="0" destOrd="0" presId="urn:microsoft.com/office/officeart/2005/8/layout/radial1"/>
    <dgm:cxn modelId="{01F89419-A0C4-42C0-BB35-F00A86C6F367}" type="presOf" srcId="{E7D6E389-602E-4FB5-980E-056CE016BF3E}" destId="{AEE37E3C-9233-43CD-893D-F36EF772D137}" srcOrd="0" destOrd="0" presId="urn:microsoft.com/office/officeart/2005/8/layout/radial1"/>
    <dgm:cxn modelId="{211DF11D-1FB9-4EC2-847A-23FFBC4B46AA}" type="presOf" srcId="{A63C8CF8-48AC-4723-A8DF-71B7F277B38B}" destId="{5F45851B-4A75-4F5D-B47F-2012E977FEF7}" srcOrd="1" destOrd="0" presId="urn:microsoft.com/office/officeart/2005/8/layout/radial1"/>
    <dgm:cxn modelId="{EE754921-71D2-487A-A749-1DCC77C5E512}" srcId="{FE41C052-7331-4331-87DB-A07DF2C9ED53}" destId="{E4FA070B-D55A-48A1-8CA1-AA90BFF3CEA1}" srcOrd="4" destOrd="0" parTransId="{1C817D6E-E414-42A9-AF28-540B43CC6F5F}" sibTransId="{EC4CFE7C-8273-42A8-A258-0EC2A851DB49}"/>
    <dgm:cxn modelId="{804ADE2A-7E16-4FBE-8EFA-31911E57F9C2}" srcId="{FE41C052-7331-4331-87DB-A07DF2C9ED53}" destId="{65CA0A1D-58D5-41A1-97B6-7FF926CC0584}" srcOrd="1" destOrd="0" parTransId="{C29F834B-657E-444E-A5C1-0A439FB9647E}" sibTransId="{60C2D176-E054-4785-A438-805FD0DB1F82}"/>
    <dgm:cxn modelId="{EE2C8F2D-1691-4EBF-9D85-BCDF10DA7EF5}" type="presOf" srcId="{083240DF-9B79-427F-A672-743692CBA211}" destId="{DACFB681-8BF5-46A2-ACA5-74FDBE6586F6}" srcOrd="0" destOrd="0" presId="urn:microsoft.com/office/officeart/2005/8/layout/radial1"/>
    <dgm:cxn modelId="{F8A56B32-5EB8-424B-BACF-FD041853F6BE}" type="presOf" srcId="{F60D11F6-4EE8-48D7-82B7-E0C36367E956}" destId="{208F3348-15F2-42D0-BEBA-FB7277909ED1}" srcOrd="0" destOrd="0" presId="urn:microsoft.com/office/officeart/2005/8/layout/radial1"/>
    <dgm:cxn modelId="{8B5FD438-11A2-44F6-B911-5158C96C4532}" type="presOf" srcId="{1C817D6E-E414-42A9-AF28-540B43CC6F5F}" destId="{61692572-0DE2-4381-B479-8C5482BADDBC}" srcOrd="0" destOrd="0" presId="urn:microsoft.com/office/officeart/2005/8/layout/radial1"/>
    <dgm:cxn modelId="{1E56183C-6F80-4BDE-98D1-81C4FD1761DA}" type="presOf" srcId="{E93009D9-17B2-4943-B2E3-ED88C68430C4}" destId="{C073D36C-FBA0-4FC6-97CC-0A6395BE7661}" srcOrd="1" destOrd="0" presId="urn:microsoft.com/office/officeart/2005/8/layout/radial1"/>
    <dgm:cxn modelId="{E3B2B45C-D749-4EFD-B6F0-62E67061FDCB}" type="presOf" srcId="{2CEC8FDB-B178-469E-8372-964723E500A8}" destId="{BC459157-DBD5-433F-A334-2551A27226B2}" srcOrd="0" destOrd="0" presId="urn:microsoft.com/office/officeart/2005/8/layout/radial1"/>
    <dgm:cxn modelId="{CF5E7B5D-2890-471C-9CEE-C9642F506F2A}" type="presOf" srcId="{D5950133-9FBC-473C-AD0A-F09DED6EBDB0}" destId="{AE124CC8-5FBB-47CF-B71F-4CDADDA581E3}" srcOrd="1" destOrd="0" presId="urn:microsoft.com/office/officeart/2005/8/layout/radial1"/>
    <dgm:cxn modelId="{BC55C15E-9382-4696-9878-8627958B6F29}" srcId="{FE41C052-7331-4331-87DB-A07DF2C9ED53}" destId="{7F36CC38-9E3D-4980-9003-9E7964356116}" srcOrd="0" destOrd="0" parTransId="{EA537D7C-DE87-42C2-AC77-3116219DFD48}" sibTransId="{E232D4B1-3619-4AF8-8BF4-07C58EA27462}"/>
    <dgm:cxn modelId="{1B4E845F-61BD-4D75-95AB-19B35883D592}" srcId="{FE41C052-7331-4331-87DB-A07DF2C9ED53}" destId="{198A8115-68DB-4112-8910-09EA7807FD12}" srcOrd="2" destOrd="0" parTransId="{B5240C6C-32B3-47D5-A724-AFC8686B0277}" sibTransId="{0966AD1B-407B-416A-9268-8361A5149379}"/>
    <dgm:cxn modelId="{DF2FF644-44A8-4C62-9D9D-DEA5F44D0C71}" type="presOf" srcId="{C29F834B-657E-444E-A5C1-0A439FB9647E}" destId="{57BE5B27-33C2-4F6C-8146-11537CA99B94}" srcOrd="1" destOrd="0" presId="urn:microsoft.com/office/officeart/2005/8/layout/radial1"/>
    <dgm:cxn modelId="{A3287752-4602-413B-89CB-B78BECDBDD0D}" type="presOf" srcId="{D35EAAD6-3222-4AAE-BD95-B4BF5209FB05}" destId="{619492A2-297C-49AA-B10E-D5A0E5A4C529}" srcOrd="0" destOrd="0" presId="urn:microsoft.com/office/officeart/2005/8/layout/radial1"/>
    <dgm:cxn modelId="{E60D1355-84E3-4482-A0ED-546C52C27123}" srcId="{FE41C052-7331-4331-87DB-A07DF2C9ED53}" destId="{E7D6E389-602E-4FB5-980E-056CE016BF3E}" srcOrd="3" destOrd="0" parTransId="{E93009D9-17B2-4943-B2E3-ED88C68430C4}" sibTransId="{5EFC99D1-7293-4375-A8B0-C5479EA0B666}"/>
    <dgm:cxn modelId="{3F89B158-8918-4BCF-92CD-CEAD3A33EFF4}" srcId="{FE41C052-7331-4331-87DB-A07DF2C9ED53}" destId="{083240DF-9B79-427F-A672-743692CBA211}" srcOrd="6" destOrd="0" parTransId="{A63C8CF8-48AC-4723-A8DF-71B7F277B38B}" sibTransId="{15D28EC2-4DB6-4AAC-9214-F33F0EFD1772}"/>
    <dgm:cxn modelId="{7D309E5A-A65F-4EF1-95A7-0906D723432C}" type="presOf" srcId="{B5240C6C-32B3-47D5-A724-AFC8686B0277}" destId="{331A6D09-9575-4853-8CFB-5FB742B74F3B}" srcOrd="0" destOrd="0" presId="urn:microsoft.com/office/officeart/2005/8/layout/radial1"/>
    <dgm:cxn modelId="{0813AF5A-E1BC-4D1C-82CA-666853297F23}" type="presOf" srcId="{EA537D7C-DE87-42C2-AC77-3116219DFD48}" destId="{A86D1FD6-4AB5-45CB-9A9F-8FEAABED1582}" srcOrd="0" destOrd="0" presId="urn:microsoft.com/office/officeart/2005/8/layout/radial1"/>
    <dgm:cxn modelId="{239F6A86-D12B-4A8D-8FC7-2293C05F819D}" type="presOf" srcId="{65CA0A1D-58D5-41A1-97B6-7FF926CC0584}" destId="{09FD1E89-65DC-4EB1-9846-90B7F5CD2386}" srcOrd="0" destOrd="0" presId="urn:microsoft.com/office/officeart/2005/8/layout/radial1"/>
    <dgm:cxn modelId="{2224EE8A-4618-468C-8AF8-880B3394A9B3}" type="presOf" srcId="{A63C8CF8-48AC-4723-A8DF-71B7F277B38B}" destId="{CECF4ED2-4209-48BC-842E-38D72E992B22}" srcOrd="0" destOrd="0" presId="urn:microsoft.com/office/officeart/2005/8/layout/radial1"/>
    <dgm:cxn modelId="{42E10299-1E9D-4E71-BC63-6456CE330EF3}" type="presOf" srcId="{8893FBC5-6139-4AA2-AD50-D4CFBCB6942C}" destId="{2C110A5A-6850-4DD9-82A3-8AD7B6E53EA4}" srcOrd="0" destOrd="0" presId="urn:microsoft.com/office/officeart/2005/8/layout/radial1"/>
    <dgm:cxn modelId="{66229E9A-A910-4393-A628-0CD828305504}" srcId="{2CEC8FDB-B178-469E-8372-964723E500A8}" destId="{FE41C052-7331-4331-87DB-A07DF2C9ED53}" srcOrd="0" destOrd="0" parTransId="{86F8D0B1-B502-455A-92BB-283AB9F0F964}" sibTransId="{4347A9D2-E73D-4F6E-8924-8042DAA506A8}"/>
    <dgm:cxn modelId="{6DF2D59B-F563-40D1-AFED-97C2E5112B41}" srcId="{FE41C052-7331-4331-87DB-A07DF2C9ED53}" destId="{F60D11F6-4EE8-48D7-82B7-E0C36367E956}" srcOrd="5" destOrd="0" parTransId="{4B46B6A8-5DFE-49C0-956F-DD60E286483E}" sibTransId="{CF01C673-2882-49C4-A638-3A6A8AFF2572}"/>
    <dgm:cxn modelId="{D6CA8BA7-A8C5-4A2E-9543-081E74D540EA}" type="presOf" srcId="{EA537D7C-DE87-42C2-AC77-3116219DFD48}" destId="{351166AE-4A87-40BC-B49C-A72C81DA26B2}" srcOrd="1" destOrd="0" presId="urn:microsoft.com/office/officeart/2005/8/layout/radial1"/>
    <dgm:cxn modelId="{76C161B6-5392-4AE6-A40E-7DBBDBFE2E3A}" type="presOf" srcId="{A145A8EB-BE34-4D6A-9369-845924CD43A0}" destId="{E4E9F522-5C34-436F-B485-D57D814A5FD0}" srcOrd="0" destOrd="0" presId="urn:microsoft.com/office/officeart/2005/8/layout/radial1"/>
    <dgm:cxn modelId="{8B6078C5-ACEA-4197-8C94-FCAC7E1CE632}" type="presOf" srcId="{4B46B6A8-5DFE-49C0-956F-DD60E286483E}" destId="{FAA6EE71-A34A-4ED3-9698-6C52F67BB601}" srcOrd="0" destOrd="0" presId="urn:microsoft.com/office/officeart/2005/8/layout/radial1"/>
    <dgm:cxn modelId="{A720A6C7-BE3E-4640-B2EA-68DB5C6F8166}" type="presOf" srcId="{C29F834B-657E-444E-A5C1-0A439FB9647E}" destId="{B18A25A0-4630-4A21-8116-6050058F6964}" srcOrd="0" destOrd="0" presId="urn:microsoft.com/office/officeart/2005/8/layout/radial1"/>
    <dgm:cxn modelId="{66D3ABC7-8250-47F3-869B-C0133163F7C1}" type="presOf" srcId="{B5240C6C-32B3-47D5-A724-AFC8686B0277}" destId="{F1AAD708-DF81-4CD6-BC2A-56D6A65817CB}" srcOrd="1" destOrd="0" presId="urn:microsoft.com/office/officeart/2005/8/layout/radial1"/>
    <dgm:cxn modelId="{094A5FCC-F4BF-437E-A9D8-D56321EDA886}" type="presOf" srcId="{FE41C052-7331-4331-87DB-A07DF2C9ED53}" destId="{8072AFC6-8700-46B2-BD0D-297E48C381E4}" srcOrd="0" destOrd="0" presId="urn:microsoft.com/office/officeart/2005/8/layout/radial1"/>
    <dgm:cxn modelId="{F1BBEBCD-4BAA-4697-BD08-A66027C0931E}" type="presOf" srcId="{7F36CC38-9E3D-4980-9003-9E7964356116}" destId="{561D168A-DCB2-4917-A939-EA57313AFCF2}" srcOrd="0" destOrd="0" presId="urn:microsoft.com/office/officeart/2005/8/layout/radial1"/>
    <dgm:cxn modelId="{6B30CED6-EF15-488D-98BA-CAFCBA5F7413}" type="presOf" srcId="{D5950133-9FBC-473C-AD0A-F09DED6EBDB0}" destId="{156BD663-4976-42C2-8078-6D1ECE7569F9}" srcOrd="0" destOrd="0" presId="urn:microsoft.com/office/officeart/2005/8/layout/radial1"/>
    <dgm:cxn modelId="{D780E9D9-DC5E-4F39-9892-6855418D7C8A}" type="presOf" srcId="{4B46B6A8-5DFE-49C0-956F-DD60E286483E}" destId="{92F97F0E-3186-4DAC-883A-E6A71BA876B8}" srcOrd="1" destOrd="0" presId="urn:microsoft.com/office/officeart/2005/8/layout/radial1"/>
    <dgm:cxn modelId="{B5C512E9-DFA8-41D9-B812-479CB557B44C}" srcId="{FE41C052-7331-4331-87DB-A07DF2C9ED53}" destId="{D35EAAD6-3222-4AAE-BD95-B4BF5209FB05}" srcOrd="7" destOrd="0" parTransId="{D5950133-9FBC-473C-AD0A-F09DED6EBDB0}" sibTransId="{BFA5FA54-F22D-4D79-9DD6-F27A98218DD8}"/>
    <dgm:cxn modelId="{29E516ED-A500-46CA-805D-D968595D14E0}" type="presOf" srcId="{E4FA070B-D55A-48A1-8CA1-AA90BFF3CEA1}" destId="{B2CBBB01-4A41-4699-AE65-7DB0B18E19BB}" srcOrd="0" destOrd="0" presId="urn:microsoft.com/office/officeart/2005/8/layout/radial1"/>
    <dgm:cxn modelId="{25BC6FF1-6A61-4525-B0CB-C162C1D2B4A9}" type="presOf" srcId="{198A8115-68DB-4112-8910-09EA7807FD12}" destId="{E8F8C20A-E748-40D0-967E-C9BB33974304}" srcOrd="0" destOrd="0" presId="urn:microsoft.com/office/officeart/2005/8/layout/radial1"/>
    <dgm:cxn modelId="{6B0176F8-C610-41F0-850D-9A596E6E251B}" srcId="{FE41C052-7331-4331-87DB-A07DF2C9ED53}" destId="{A145A8EB-BE34-4D6A-9369-845924CD43A0}" srcOrd="8" destOrd="0" parTransId="{8893FBC5-6139-4AA2-AD50-D4CFBCB6942C}" sibTransId="{B1012D62-7A98-4355-9070-5ED586689094}"/>
    <dgm:cxn modelId="{EE137607-B83F-4AE4-8A5D-D7FFE642F167}" type="presParOf" srcId="{BC459157-DBD5-433F-A334-2551A27226B2}" destId="{8072AFC6-8700-46B2-BD0D-297E48C381E4}" srcOrd="0" destOrd="0" presId="urn:microsoft.com/office/officeart/2005/8/layout/radial1"/>
    <dgm:cxn modelId="{D000E7D5-8D91-4A70-9AEE-7307DC897AB0}" type="presParOf" srcId="{BC459157-DBD5-433F-A334-2551A27226B2}" destId="{A86D1FD6-4AB5-45CB-9A9F-8FEAABED1582}" srcOrd="1" destOrd="0" presId="urn:microsoft.com/office/officeart/2005/8/layout/radial1"/>
    <dgm:cxn modelId="{F8ADCBFA-C434-4F5B-BECD-36A3ED9EE497}" type="presParOf" srcId="{A86D1FD6-4AB5-45CB-9A9F-8FEAABED1582}" destId="{351166AE-4A87-40BC-B49C-A72C81DA26B2}" srcOrd="0" destOrd="0" presId="urn:microsoft.com/office/officeart/2005/8/layout/radial1"/>
    <dgm:cxn modelId="{2DD9C964-204A-4273-8668-1B993CA9772F}" type="presParOf" srcId="{BC459157-DBD5-433F-A334-2551A27226B2}" destId="{561D168A-DCB2-4917-A939-EA57313AFCF2}" srcOrd="2" destOrd="0" presId="urn:microsoft.com/office/officeart/2005/8/layout/radial1"/>
    <dgm:cxn modelId="{647A86AA-1DED-4D1F-A06D-6536BAFB9824}" type="presParOf" srcId="{BC459157-DBD5-433F-A334-2551A27226B2}" destId="{B18A25A0-4630-4A21-8116-6050058F6964}" srcOrd="3" destOrd="0" presId="urn:microsoft.com/office/officeart/2005/8/layout/radial1"/>
    <dgm:cxn modelId="{B09568C4-0603-49F6-97E6-8B0F6B6A34BA}" type="presParOf" srcId="{B18A25A0-4630-4A21-8116-6050058F6964}" destId="{57BE5B27-33C2-4F6C-8146-11537CA99B94}" srcOrd="0" destOrd="0" presId="urn:microsoft.com/office/officeart/2005/8/layout/radial1"/>
    <dgm:cxn modelId="{60F230F5-4D1C-417B-B5C6-32BC29785144}" type="presParOf" srcId="{BC459157-DBD5-433F-A334-2551A27226B2}" destId="{09FD1E89-65DC-4EB1-9846-90B7F5CD2386}" srcOrd="4" destOrd="0" presId="urn:microsoft.com/office/officeart/2005/8/layout/radial1"/>
    <dgm:cxn modelId="{476DC430-1A89-4AD2-B245-D968017005D9}" type="presParOf" srcId="{BC459157-DBD5-433F-A334-2551A27226B2}" destId="{331A6D09-9575-4853-8CFB-5FB742B74F3B}" srcOrd="5" destOrd="0" presId="urn:microsoft.com/office/officeart/2005/8/layout/radial1"/>
    <dgm:cxn modelId="{A8995FC5-0035-45EE-BEE3-B7FE36BC1619}" type="presParOf" srcId="{331A6D09-9575-4853-8CFB-5FB742B74F3B}" destId="{F1AAD708-DF81-4CD6-BC2A-56D6A65817CB}" srcOrd="0" destOrd="0" presId="urn:microsoft.com/office/officeart/2005/8/layout/radial1"/>
    <dgm:cxn modelId="{F2D5B2F3-E047-4072-AC00-3BE1321D842C}" type="presParOf" srcId="{BC459157-DBD5-433F-A334-2551A27226B2}" destId="{E8F8C20A-E748-40D0-967E-C9BB33974304}" srcOrd="6" destOrd="0" presId="urn:microsoft.com/office/officeart/2005/8/layout/radial1"/>
    <dgm:cxn modelId="{E3A0FD25-473E-4154-9651-BC8D00FDE144}" type="presParOf" srcId="{BC459157-DBD5-433F-A334-2551A27226B2}" destId="{DC0056D0-715F-4AE4-89CA-FA1531FA67D5}" srcOrd="7" destOrd="0" presId="urn:microsoft.com/office/officeart/2005/8/layout/radial1"/>
    <dgm:cxn modelId="{F30742CD-0013-4ABB-8089-14D150C92E51}" type="presParOf" srcId="{DC0056D0-715F-4AE4-89CA-FA1531FA67D5}" destId="{C073D36C-FBA0-4FC6-97CC-0A6395BE7661}" srcOrd="0" destOrd="0" presId="urn:microsoft.com/office/officeart/2005/8/layout/radial1"/>
    <dgm:cxn modelId="{553FA065-DA4E-462F-B86F-D92F098B443F}" type="presParOf" srcId="{BC459157-DBD5-433F-A334-2551A27226B2}" destId="{AEE37E3C-9233-43CD-893D-F36EF772D137}" srcOrd="8" destOrd="0" presId="urn:microsoft.com/office/officeart/2005/8/layout/radial1"/>
    <dgm:cxn modelId="{FDF62EFD-A509-4CCF-8486-E5D8893875EC}" type="presParOf" srcId="{BC459157-DBD5-433F-A334-2551A27226B2}" destId="{61692572-0DE2-4381-B479-8C5482BADDBC}" srcOrd="9" destOrd="0" presId="urn:microsoft.com/office/officeart/2005/8/layout/radial1"/>
    <dgm:cxn modelId="{0CCAC26E-3743-416A-A9B2-2C081DE52FAB}" type="presParOf" srcId="{61692572-0DE2-4381-B479-8C5482BADDBC}" destId="{6A01FEC9-D50F-4C94-995B-8C55F882A517}" srcOrd="0" destOrd="0" presId="urn:microsoft.com/office/officeart/2005/8/layout/radial1"/>
    <dgm:cxn modelId="{650F71AD-581C-4FC1-99EF-3559478BB6CE}" type="presParOf" srcId="{BC459157-DBD5-433F-A334-2551A27226B2}" destId="{B2CBBB01-4A41-4699-AE65-7DB0B18E19BB}" srcOrd="10" destOrd="0" presId="urn:microsoft.com/office/officeart/2005/8/layout/radial1"/>
    <dgm:cxn modelId="{032F625E-3BDC-4A30-95EC-5A5C4EAE5E84}" type="presParOf" srcId="{BC459157-DBD5-433F-A334-2551A27226B2}" destId="{FAA6EE71-A34A-4ED3-9698-6C52F67BB601}" srcOrd="11" destOrd="0" presId="urn:microsoft.com/office/officeart/2005/8/layout/radial1"/>
    <dgm:cxn modelId="{94547DBC-A469-475F-8AAE-9B6D930E16E6}" type="presParOf" srcId="{FAA6EE71-A34A-4ED3-9698-6C52F67BB601}" destId="{92F97F0E-3186-4DAC-883A-E6A71BA876B8}" srcOrd="0" destOrd="0" presId="urn:microsoft.com/office/officeart/2005/8/layout/radial1"/>
    <dgm:cxn modelId="{B72462A2-D0B1-42C1-A8AC-217974DDF831}" type="presParOf" srcId="{BC459157-DBD5-433F-A334-2551A27226B2}" destId="{208F3348-15F2-42D0-BEBA-FB7277909ED1}" srcOrd="12" destOrd="0" presId="urn:microsoft.com/office/officeart/2005/8/layout/radial1"/>
    <dgm:cxn modelId="{A658F095-EE2D-462B-A81E-4161568DCD9D}" type="presParOf" srcId="{BC459157-DBD5-433F-A334-2551A27226B2}" destId="{CECF4ED2-4209-48BC-842E-38D72E992B22}" srcOrd="13" destOrd="0" presId="urn:microsoft.com/office/officeart/2005/8/layout/radial1"/>
    <dgm:cxn modelId="{1BF68011-B4F6-428C-A0D8-9762B3A713F2}" type="presParOf" srcId="{CECF4ED2-4209-48BC-842E-38D72E992B22}" destId="{5F45851B-4A75-4F5D-B47F-2012E977FEF7}" srcOrd="0" destOrd="0" presId="urn:microsoft.com/office/officeart/2005/8/layout/radial1"/>
    <dgm:cxn modelId="{A86D98F9-C91D-4D25-AE19-6A89DB52F563}" type="presParOf" srcId="{BC459157-DBD5-433F-A334-2551A27226B2}" destId="{DACFB681-8BF5-46A2-ACA5-74FDBE6586F6}" srcOrd="14" destOrd="0" presId="urn:microsoft.com/office/officeart/2005/8/layout/radial1"/>
    <dgm:cxn modelId="{4D10AD18-2050-4B6E-8537-B5290E669CC6}" type="presParOf" srcId="{BC459157-DBD5-433F-A334-2551A27226B2}" destId="{156BD663-4976-42C2-8078-6D1ECE7569F9}" srcOrd="15" destOrd="0" presId="urn:microsoft.com/office/officeart/2005/8/layout/radial1"/>
    <dgm:cxn modelId="{7AF56BBE-9F15-4FD4-898A-D2DE75895841}" type="presParOf" srcId="{156BD663-4976-42C2-8078-6D1ECE7569F9}" destId="{AE124CC8-5FBB-47CF-B71F-4CDADDA581E3}" srcOrd="0" destOrd="0" presId="urn:microsoft.com/office/officeart/2005/8/layout/radial1"/>
    <dgm:cxn modelId="{90937491-699F-4704-A221-B1DAA4F992F5}" type="presParOf" srcId="{BC459157-DBD5-433F-A334-2551A27226B2}" destId="{619492A2-297C-49AA-B10E-D5A0E5A4C529}" srcOrd="16" destOrd="0" presId="urn:microsoft.com/office/officeart/2005/8/layout/radial1"/>
    <dgm:cxn modelId="{451D6AF5-D45A-481C-84F9-8F0706CF7B18}" type="presParOf" srcId="{BC459157-DBD5-433F-A334-2551A27226B2}" destId="{2C110A5A-6850-4DD9-82A3-8AD7B6E53EA4}" srcOrd="17" destOrd="0" presId="urn:microsoft.com/office/officeart/2005/8/layout/radial1"/>
    <dgm:cxn modelId="{01D2F53B-BBA0-4A78-8B37-983BFBF671F6}" type="presParOf" srcId="{2C110A5A-6850-4DD9-82A3-8AD7B6E53EA4}" destId="{F3BDACBD-8154-4647-9C5D-1CDFEC89983F}" srcOrd="0" destOrd="0" presId="urn:microsoft.com/office/officeart/2005/8/layout/radial1"/>
    <dgm:cxn modelId="{81D6943E-56C0-49E4-B3F9-9164D0AF4FD5}" type="presParOf" srcId="{BC459157-DBD5-433F-A334-2551A27226B2}" destId="{E4E9F522-5C34-436F-B485-D57D814A5FD0}" srcOrd="1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9EF7E2-F109-49EB-8931-DE2075514C7C}">
      <dsp:nvSpPr>
        <dsp:cNvPr id="0" name=""/>
        <dsp:cNvSpPr/>
      </dsp:nvSpPr>
      <dsp:spPr>
        <a:xfrm>
          <a:off x="4538771" y="4895511"/>
          <a:ext cx="1230579" cy="542234"/>
        </a:xfrm>
        <a:custGeom>
          <a:avLst/>
          <a:gdLst/>
          <a:ahLst/>
          <a:cxnLst/>
          <a:rect l="0" t="0" r="0" b="0"/>
          <a:pathLst>
            <a:path>
              <a:moveTo>
                <a:pt x="0" y="0"/>
              </a:moveTo>
              <a:lnTo>
                <a:pt x="0" y="387748"/>
              </a:lnTo>
              <a:lnTo>
                <a:pt x="1230579" y="387748"/>
              </a:lnTo>
              <a:lnTo>
                <a:pt x="1230579" y="5422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32FC0C-78D7-468A-A056-0001E10A367E}">
      <dsp:nvSpPr>
        <dsp:cNvPr id="0" name=""/>
        <dsp:cNvSpPr/>
      </dsp:nvSpPr>
      <dsp:spPr>
        <a:xfrm>
          <a:off x="3096712" y="4895511"/>
          <a:ext cx="1442058" cy="542234"/>
        </a:xfrm>
        <a:custGeom>
          <a:avLst/>
          <a:gdLst/>
          <a:ahLst/>
          <a:cxnLst/>
          <a:rect l="0" t="0" r="0" b="0"/>
          <a:pathLst>
            <a:path>
              <a:moveTo>
                <a:pt x="1442058" y="0"/>
              </a:moveTo>
              <a:lnTo>
                <a:pt x="1442058" y="387748"/>
              </a:lnTo>
              <a:lnTo>
                <a:pt x="0" y="387748"/>
              </a:lnTo>
              <a:lnTo>
                <a:pt x="0" y="5422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12B570-D901-4DFB-9060-688860A3DAF4}">
      <dsp:nvSpPr>
        <dsp:cNvPr id="0" name=""/>
        <dsp:cNvSpPr/>
      </dsp:nvSpPr>
      <dsp:spPr>
        <a:xfrm>
          <a:off x="4538771" y="3421136"/>
          <a:ext cx="370294" cy="415437"/>
        </a:xfrm>
        <a:custGeom>
          <a:avLst/>
          <a:gdLst/>
          <a:ahLst/>
          <a:cxnLst/>
          <a:rect l="0" t="0" r="0" b="0"/>
          <a:pathLst>
            <a:path>
              <a:moveTo>
                <a:pt x="370294" y="0"/>
              </a:moveTo>
              <a:lnTo>
                <a:pt x="370294" y="260951"/>
              </a:lnTo>
              <a:lnTo>
                <a:pt x="0" y="260951"/>
              </a:lnTo>
              <a:lnTo>
                <a:pt x="0" y="4154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46CEF4-B8AD-4CC4-BB30-5C2CC8996A5C}">
      <dsp:nvSpPr>
        <dsp:cNvPr id="0" name=""/>
        <dsp:cNvSpPr/>
      </dsp:nvSpPr>
      <dsp:spPr>
        <a:xfrm>
          <a:off x="4848771" y="1917449"/>
          <a:ext cx="91440" cy="444748"/>
        </a:xfrm>
        <a:custGeom>
          <a:avLst/>
          <a:gdLst/>
          <a:ahLst/>
          <a:cxnLst/>
          <a:rect l="0" t="0" r="0" b="0"/>
          <a:pathLst>
            <a:path>
              <a:moveTo>
                <a:pt x="45720" y="0"/>
              </a:moveTo>
              <a:lnTo>
                <a:pt x="45720" y="290262"/>
              </a:lnTo>
              <a:lnTo>
                <a:pt x="60294" y="290262"/>
              </a:lnTo>
              <a:lnTo>
                <a:pt x="60294" y="4447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E9D954-89AA-426D-9728-AF6F8588E76B}">
      <dsp:nvSpPr>
        <dsp:cNvPr id="0" name=""/>
        <dsp:cNvSpPr/>
      </dsp:nvSpPr>
      <dsp:spPr>
        <a:xfrm>
          <a:off x="2451963" y="24385"/>
          <a:ext cx="4885056" cy="18930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7D0DBD-A43F-42BA-AF54-25B8A9EDC1D6}">
      <dsp:nvSpPr>
        <dsp:cNvPr id="0" name=""/>
        <dsp:cNvSpPr/>
      </dsp:nvSpPr>
      <dsp:spPr>
        <a:xfrm>
          <a:off x="2637254" y="200411"/>
          <a:ext cx="4885056" cy="18930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u="sng" kern="1200" dirty="0"/>
            <a:t>Gustavus Children’s Enhancement Program (GCEP)  </a:t>
          </a:r>
        </a:p>
        <a:p>
          <a:pPr marL="0" lvl="0" indent="0" algn="ctr" defTabSz="889000">
            <a:lnSpc>
              <a:spcPct val="90000"/>
            </a:lnSpc>
            <a:spcBef>
              <a:spcPct val="0"/>
            </a:spcBef>
            <a:spcAft>
              <a:spcPct val="35000"/>
            </a:spcAft>
            <a:buNone/>
          </a:pPr>
          <a:r>
            <a:rPr lang="en-US" sz="2000" b="0" kern="1200" dirty="0"/>
            <a:t>This is our public nonprofit 501(c)(3) </a:t>
          </a:r>
        </a:p>
        <a:p>
          <a:pPr marL="0" lvl="0" indent="0" algn="ctr" defTabSz="889000">
            <a:lnSpc>
              <a:spcPct val="90000"/>
            </a:lnSpc>
            <a:spcBef>
              <a:spcPct val="0"/>
            </a:spcBef>
            <a:spcAft>
              <a:spcPct val="35000"/>
            </a:spcAft>
            <a:buNone/>
          </a:pPr>
          <a:r>
            <a:rPr lang="en-US" sz="2000" b="0" kern="1200" dirty="0"/>
            <a:t>&amp; our board of directors</a:t>
          </a:r>
        </a:p>
        <a:p>
          <a:pPr marL="0" lvl="0" indent="0" algn="ctr" defTabSz="889000">
            <a:lnSpc>
              <a:spcPct val="90000"/>
            </a:lnSpc>
            <a:spcBef>
              <a:spcPct val="0"/>
            </a:spcBef>
            <a:spcAft>
              <a:spcPct val="35000"/>
            </a:spcAft>
            <a:buNone/>
          </a:pPr>
          <a:r>
            <a:rPr lang="en-US" sz="1100" b="0" kern="1200" dirty="0"/>
            <a:t>* Established in 2007</a:t>
          </a:r>
        </a:p>
      </dsp:txBody>
      <dsp:txXfrm>
        <a:off x="2692700" y="255857"/>
        <a:ext cx="4774164" cy="1782171"/>
      </dsp:txXfrm>
    </dsp:sp>
    <dsp:sp modelId="{70085995-F762-4C64-BC8B-2E6D6B27F542}">
      <dsp:nvSpPr>
        <dsp:cNvPr id="0" name=""/>
        <dsp:cNvSpPr/>
      </dsp:nvSpPr>
      <dsp:spPr>
        <a:xfrm>
          <a:off x="3200399" y="2362198"/>
          <a:ext cx="3417335" cy="1058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F25D1F-ED20-4D41-BA04-8C728784B724}">
      <dsp:nvSpPr>
        <dsp:cNvPr id="0" name=""/>
        <dsp:cNvSpPr/>
      </dsp:nvSpPr>
      <dsp:spPr>
        <a:xfrm>
          <a:off x="3385690" y="2538224"/>
          <a:ext cx="3417335" cy="10589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u="sng" kern="1200" dirty="0"/>
            <a:t>Gustavus Community Preschool (GCP)</a:t>
          </a:r>
        </a:p>
        <a:p>
          <a:pPr marL="0" lvl="0" indent="0" algn="ctr" defTabSz="889000">
            <a:lnSpc>
              <a:spcPct val="90000"/>
            </a:lnSpc>
            <a:spcBef>
              <a:spcPct val="0"/>
            </a:spcBef>
            <a:spcAft>
              <a:spcPct val="35000"/>
            </a:spcAft>
            <a:buNone/>
          </a:pPr>
          <a:r>
            <a:rPr lang="en-US" sz="2000" b="0" u="none" kern="1200" dirty="0"/>
            <a:t>GCP is governed by GCEP</a:t>
          </a:r>
        </a:p>
      </dsp:txBody>
      <dsp:txXfrm>
        <a:off x="3416705" y="2569239"/>
        <a:ext cx="3355305" cy="996908"/>
      </dsp:txXfrm>
    </dsp:sp>
    <dsp:sp modelId="{F9FEC9CC-70D2-4269-8565-D371BE8D9AD9}">
      <dsp:nvSpPr>
        <dsp:cNvPr id="0" name=""/>
        <dsp:cNvSpPr/>
      </dsp:nvSpPr>
      <dsp:spPr>
        <a:xfrm>
          <a:off x="1169522" y="3836573"/>
          <a:ext cx="6738498" cy="1058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1C8A65-E3CE-479F-8C7C-29ABDCC74397}">
      <dsp:nvSpPr>
        <dsp:cNvPr id="0" name=""/>
        <dsp:cNvSpPr/>
      </dsp:nvSpPr>
      <dsp:spPr>
        <a:xfrm>
          <a:off x="1354813" y="4012600"/>
          <a:ext cx="6738498" cy="10589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u="sng" kern="1200" dirty="0"/>
            <a:t>State Child Care Center License</a:t>
          </a:r>
        </a:p>
        <a:p>
          <a:pPr marL="0" lvl="0" indent="0" algn="ctr" defTabSz="889000">
            <a:lnSpc>
              <a:spcPct val="90000"/>
            </a:lnSpc>
            <a:spcBef>
              <a:spcPct val="0"/>
            </a:spcBef>
            <a:spcAft>
              <a:spcPct val="35000"/>
            </a:spcAft>
            <a:buNone/>
          </a:pPr>
          <a:r>
            <a:rPr lang="en-US" sz="2000" b="0" u="none" kern="1200" dirty="0"/>
            <a:t>In order to continue to offer the following services, our best option is to hold a state license as a child care center</a:t>
          </a:r>
        </a:p>
      </dsp:txBody>
      <dsp:txXfrm>
        <a:off x="1385828" y="4043615"/>
        <a:ext cx="6676468" cy="996908"/>
      </dsp:txXfrm>
    </dsp:sp>
    <dsp:sp modelId="{79431E5F-BDFC-4A5F-BF7C-9E8152BD8D92}">
      <dsp:nvSpPr>
        <dsp:cNvPr id="0" name=""/>
        <dsp:cNvSpPr/>
      </dsp:nvSpPr>
      <dsp:spPr>
        <a:xfrm>
          <a:off x="1970111" y="5437746"/>
          <a:ext cx="2253203" cy="1058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641E4B-265C-459C-B964-D3EE6BA71560}">
      <dsp:nvSpPr>
        <dsp:cNvPr id="0" name=""/>
        <dsp:cNvSpPr/>
      </dsp:nvSpPr>
      <dsp:spPr>
        <a:xfrm>
          <a:off x="2155402" y="5613773"/>
          <a:ext cx="2253203" cy="10589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u="sng" kern="1200" dirty="0"/>
            <a:t>Preschool Program</a:t>
          </a:r>
        </a:p>
      </dsp:txBody>
      <dsp:txXfrm>
        <a:off x="2186417" y="5644788"/>
        <a:ext cx="2191173" cy="996908"/>
      </dsp:txXfrm>
    </dsp:sp>
    <dsp:sp modelId="{D6B6AC37-DBDD-4036-98A9-2EDEAF8FEE77}">
      <dsp:nvSpPr>
        <dsp:cNvPr id="0" name=""/>
        <dsp:cNvSpPr/>
      </dsp:nvSpPr>
      <dsp:spPr>
        <a:xfrm>
          <a:off x="4572000" y="5437746"/>
          <a:ext cx="2394701" cy="10589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6996FA-AF10-42F9-9484-7290D1C51C20}">
      <dsp:nvSpPr>
        <dsp:cNvPr id="0" name=""/>
        <dsp:cNvSpPr/>
      </dsp:nvSpPr>
      <dsp:spPr>
        <a:xfrm>
          <a:off x="4757291" y="5613773"/>
          <a:ext cx="2394701" cy="10589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u="sng" kern="1200" dirty="0"/>
            <a:t>Child Care Program</a:t>
          </a:r>
        </a:p>
      </dsp:txBody>
      <dsp:txXfrm>
        <a:off x="4788306" y="5644788"/>
        <a:ext cx="2332671" cy="9969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2AFC6-8700-46B2-BD0D-297E48C381E4}">
      <dsp:nvSpPr>
        <dsp:cNvPr id="0" name=""/>
        <dsp:cNvSpPr/>
      </dsp:nvSpPr>
      <dsp:spPr>
        <a:xfrm>
          <a:off x="3962420" y="2258845"/>
          <a:ext cx="1887163" cy="1887163"/>
        </a:xfrm>
        <a:prstGeom prst="ellipse">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u="none" kern="1200" dirty="0"/>
            <a:t>Licensed Services</a:t>
          </a:r>
        </a:p>
      </dsp:txBody>
      <dsp:txXfrm>
        <a:off x="4238789" y="2535214"/>
        <a:ext cx="1334425" cy="1334425"/>
      </dsp:txXfrm>
    </dsp:sp>
    <dsp:sp modelId="{A86D1FD6-4AB5-45CB-9A9F-8FEAABED1582}">
      <dsp:nvSpPr>
        <dsp:cNvPr id="0" name=""/>
        <dsp:cNvSpPr/>
      </dsp:nvSpPr>
      <dsp:spPr>
        <a:xfrm rot="15837082">
          <a:off x="4650463" y="2105081"/>
          <a:ext cx="282458" cy="37148"/>
        </a:xfrm>
        <a:custGeom>
          <a:avLst/>
          <a:gdLst/>
          <a:ahLst/>
          <a:cxnLst/>
          <a:rect l="0" t="0" r="0" b="0"/>
          <a:pathLst>
            <a:path>
              <a:moveTo>
                <a:pt x="0" y="18574"/>
              </a:moveTo>
              <a:lnTo>
                <a:pt x="282458" y="185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784631" y="2116594"/>
        <a:ext cx="14122" cy="14122"/>
      </dsp:txXfrm>
    </dsp:sp>
    <dsp:sp modelId="{561D168A-DCB2-4917-A939-EA57313AFCF2}">
      <dsp:nvSpPr>
        <dsp:cNvPr id="0" name=""/>
        <dsp:cNvSpPr/>
      </dsp:nvSpPr>
      <dsp:spPr>
        <a:xfrm>
          <a:off x="3733801" y="101301"/>
          <a:ext cx="1887163" cy="188716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Education Reimbursement</a:t>
          </a:r>
          <a:r>
            <a:rPr lang="en-US" sz="1400" b="1" u="none" kern="1200" dirty="0"/>
            <a:t> </a:t>
          </a:r>
        </a:p>
        <a:p>
          <a:pPr marL="0" lvl="0" indent="0" algn="ctr" defTabSz="622300">
            <a:lnSpc>
              <a:spcPct val="90000"/>
            </a:lnSpc>
            <a:spcBef>
              <a:spcPct val="0"/>
            </a:spcBef>
            <a:spcAft>
              <a:spcPct val="35000"/>
            </a:spcAft>
            <a:buNone/>
          </a:pPr>
          <a:r>
            <a:rPr lang="en-US" sz="1400" b="0" u="none" kern="1200" dirty="0"/>
            <a:t>$1,500 per employee per year from State</a:t>
          </a:r>
          <a:endParaRPr lang="en-US" sz="1400" b="0" kern="1200" dirty="0">
            <a:solidFill>
              <a:schemeClr val="bg1"/>
            </a:solidFill>
          </a:endParaRPr>
        </a:p>
      </dsp:txBody>
      <dsp:txXfrm>
        <a:off x="4010170" y="377670"/>
        <a:ext cx="1334425" cy="1334425"/>
      </dsp:txXfrm>
    </dsp:sp>
    <dsp:sp modelId="{BE606999-9DD9-4357-AF3F-9E12894AF6B7}">
      <dsp:nvSpPr>
        <dsp:cNvPr id="0" name=""/>
        <dsp:cNvSpPr/>
      </dsp:nvSpPr>
      <dsp:spPr>
        <a:xfrm rot="19525192">
          <a:off x="5663597" y="2586353"/>
          <a:ext cx="218344" cy="37148"/>
        </a:xfrm>
        <a:custGeom>
          <a:avLst/>
          <a:gdLst/>
          <a:ahLst/>
          <a:cxnLst/>
          <a:rect l="0" t="0" r="0" b="0"/>
          <a:pathLst>
            <a:path>
              <a:moveTo>
                <a:pt x="0" y="18574"/>
              </a:moveTo>
              <a:lnTo>
                <a:pt x="218344" y="185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67310" y="2599469"/>
        <a:ext cx="10917" cy="10917"/>
      </dsp:txXfrm>
    </dsp:sp>
    <dsp:sp modelId="{A35261E5-441D-48DE-A441-B29458D45963}">
      <dsp:nvSpPr>
        <dsp:cNvPr id="0" name=""/>
        <dsp:cNvSpPr/>
      </dsp:nvSpPr>
      <dsp:spPr>
        <a:xfrm>
          <a:off x="5695954" y="1063846"/>
          <a:ext cx="1887163" cy="188716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Travel Reimbursement</a:t>
          </a:r>
        </a:p>
        <a:p>
          <a:pPr marL="0" lvl="0" indent="0" algn="ctr" defTabSz="622300">
            <a:lnSpc>
              <a:spcPct val="90000"/>
            </a:lnSpc>
            <a:spcBef>
              <a:spcPct val="0"/>
            </a:spcBef>
            <a:spcAft>
              <a:spcPct val="35000"/>
            </a:spcAft>
            <a:buNone/>
          </a:pPr>
          <a:r>
            <a:rPr lang="en-US" sz="1400" b="0" u="none" kern="1200" dirty="0"/>
            <a:t>$1,000 per employee per year from State</a:t>
          </a:r>
          <a:endParaRPr lang="en-US" sz="1400" b="0" kern="1200" dirty="0">
            <a:solidFill>
              <a:schemeClr val="bg1"/>
            </a:solidFill>
          </a:endParaRPr>
        </a:p>
      </dsp:txBody>
      <dsp:txXfrm>
        <a:off x="5972323" y="1340215"/>
        <a:ext cx="1334425" cy="1334425"/>
      </dsp:txXfrm>
    </dsp:sp>
    <dsp:sp modelId="{56F373C8-9EC1-4EA0-93F9-0B4E40E90931}">
      <dsp:nvSpPr>
        <dsp:cNvPr id="0" name=""/>
        <dsp:cNvSpPr/>
      </dsp:nvSpPr>
      <dsp:spPr>
        <a:xfrm rot="1681952">
          <a:off x="5702924" y="3771361"/>
          <a:ext cx="613019" cy="37148"/>
        </a:xfrm>
        <a:custGeom>
          <a:avLst/>
          <a:gdLst/>
          <a:ahLst/>
          <a:cxnLst/>
          <a:rect l="0" t="0" r="0" b="0"/>
          <a:pathLst>
            <a:path>
              <a:moveTo>
                <a:pt x="0" y="18574"/>
              </a:moveTo>
              <a:lnTo>
                <a:pt x="613019" y="185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94108" y="3774610"/>
        <a:ext cx="30650" cy="30650"/>
      </dsp:txXfrm>
    </dsp:sp>
    <dsp:sp modelId="{F35EE3F4-3E6E-4E6C-B9F2-5C2A6114F4C6}">
      <dsp:nvSpPr>
        <dsp:cNvPr id="0" name=""/>
        <dsp:cNvSpPr/>
      </dsp:nvSpPr>
      <dsp:spPr>
        <a:xfrm>
          <a:off x="6131698" y="3249452"/>
          <a:ext cx="2555106" cy="25716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solidFill>
                <a:schemeClr val="bg1"/>
              </a:solidFill>
            </a:rPr>
            <a:t>Quality / Professionalism</a:t>
          </a:r>
        </a:p>
        <a:p>
          <a:pPr marL="0" lvl="0" indent="0" algn="ctr" defTabSz="622300">
            <a:lnSpc>
              <a:spcPct val="90000"/>
            </a:lnSpc>
            <a:spcBef>
              <a:spcPct val="0"/>
            </a:spcBef>
            <a:spcAft>
              <a:spcPct val="35000"/>
            </a:spcAft>
            <a:buNone/>
          </a:pPr>
          <a:r>
            <a:rPr lang="en-US" sz="1400" b="0" u="none" kern="1200" dirty="0">
              <a:solidFill>
                <a:schemeClr val="bg1"/>
              </a:solidFill>
            </a:rPr>
            <a:t>Being  a licensed facility means we’re held to a higher health, safety, and educational standard</a:t>
          </a:r>
        </a:p>
      </dsp:txBody>
      <dsp:txXfrm>
        <a:off x="6505885" y="3626054"/>
        <a:ext cx="1806732" cy="1818396"/>
      </dsp:txXfrm>
    </dsp:sp>
    <dsp:sp modelId="{A85E3B41-EDD3-405A-9C2D-CD50D5D308A1}">
      <dsp:nvSpPr>
        <dsp:cNvPr id="0" name=""/>
        <dsp:cNvSpPr/>
      </dsp:nvSpPr>
      <dsp:spPr>
        <a:xfrm rot="5564036">
          <a:off x="4810414" y="4174583"/>
          <a:ext cx="96555" cy="37148"/>
        </a:xfrm>
        <a:custGeom>
          <a:avLst/>
          <a:gdLst/>
          <a:ahLst/>
          <a:cxnLst/>
          <a:rect l="0" t="0" r="0" b="0"/>
          <a:pathLst>
            <a:path>
              <a:moveTo>
                <a:pt x="0" y="18574"/>
              </a:moveTo>
              <a:lnTo>
                <a:pt x="96555" y="185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856278" y="4190744"/>
        <a:ext cx="4827" cy="4827"/>
      </dsp:txXfrm>
    </dsp:sp>
    <dsp:sp modelId="{B02AD77B-392A-4DAD-8C9D-105FEA63C1AD}">
      <dsp:nvSpPr>
        <dsp:cNvPr id="0" name=""/>
        <dsp:cNvSpPr/>
      </dsp:nvSpPr>
      <dsp:spPr>
        <a:xfrm>
          <a:off x="3497113" y="4240050"/>
          <a:ext cx="2598888" cy="25085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Grant Eligibility/ Donor Willingness</a:t>
          </a:r>
          <a:r>
            <a:rPr lang="en-US" sz="1400" b="0" u="none" kern="1200" dirty="0"/>
            <a:t> </a:t>
          </a:r>
        </a:p>
        <a:p>
          <a:pPr marL="0" lvl="0" indent="0" algn="ctr" defTabSz="622300">
            <a:lnSpc>
              <a:spcPct val="90000"/>
            </a:lnSpc>
            <a:spcBef>
              <a:spcPct val="0"/>
            </a:spcBef>
            <a:spcAft>
              <a:spcPct val="35000"/>
            </a:spcAft>
            <a:buNone/>
          </a:pPr>
          <a:r>
            <a:rPr lang="en-US" sz="1400" b="0" u="none" kern="1200" dirty="0"/>
            <a:t>Most philanthropic organizations require minimum qualifying credentials such as licensure, audited financials, site control etc.</a:t>
          </a:r>
          <a:endParaRPr lang="en-US" sz="1400" b="0" u="sng" kern="1200" dirty="0"/>
        </a:p>
      </dsp:txBody>
      <dsp:txXfrm>
        <a:off x="3877711" y="4607421"/>
        <a:ext cx="1837692" cy="1773827"/>
      </dsp:txXfrm>
    </dsp:sp>
    <dsp:sp modelId="{007F7C2C-315D-49A7-9895-B31D1B293783}">
      <dsp:nvSpPr>
        <dsp:cNvPr id="0" name=""/>
        <dsp:cNvSpPr/>
      </dsp:nvSpPr>
      <dsp:spPr>
        <a:xfrm rot="8826195">
          <a:off x="3175054" y="3973464"/>
          <a:ext cx="1020485" cy="37148"/>
        </a:xfrm>
        <a:custGeom>
          <a:avLst/>
          <a:gdLst/>
          <a:ahLst/>
          <a:cxnLst/>
          <a:rect l="0" t="0" r="0" b="0"/>
          <a:pathLst>
            <a:path>
              <a:moveTo>
                <a:pt x="0" y="18574"/>
              </a:moveTo>
              <a:lnTo>
                <a:pt x="1020485" y="185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659784" y="3966526"/>
        <a:ext cx="51024" cy="51024"/>
      </dsp:txXfrm>
    </dsp:sp>
    <dsp:sp modelId="{5A949619-E32D-4597-AA09-73F6490F29F4}">
      <dsp:nvSpPr>
        <dsp:cNvPr id="0" name=""/>
        <dsp:cNvSpPr/>
      </dsp:nvSpPr>
      <dsp:spPr>
        <a:xfrm>
          <a:off x="971544" y="3730860"/>
          <a:ext cx="2495075" cy="24191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Child Care Assistance &amp; Child Care Grant Program </a:t>
          </a:r>
        </a:p>
        <a:p>
          <a:pPr marL="0" lvl="0" indent="0" algn="ctr" defTabSz="622300">
            <a:lnSpc>
              <a:spcPct val="90000"/>
            </a:lnSpc>
            <a:spcBef>
              <a:spcPct val="0"/>
            </a:spcBef>
            <a:spcAft>
              <a:spcPct val="35000"/>
            </a:spcAft>
            <a:buNone/>
          </a:pPr>
          <a:r>
            <a:rPr lang="en-US" sz="1400" b="0" kern="1200" dirty="0"/>
            <a:t>Access to assistance programs for families in need bring funds directly into facility for services rendered</a:t>
          </a:r>
          <a:endParaRPr lang="en-US" sz="1400" kern="1200" dirty="0"/>
        </a:p>
      </dsp:txBody>
      <dsp:txXfrm>
        <a:off x="1336939" y="4085143"/>
        <a:ext cx="1764285" cy="1710627"/>
      </dsp:txXfrm>
    </dsp:sp>
    <dsp:sp modelId="{89945624-A04D-49D0-9675-72A92A0799C8}">
      <dsp:nvSpPr>
        <dsp:cNvPr id="0" name=""/>
        <dsp:cNvSpPr/>
      </dsp:nvSpPr>
      <dsp:spPr>
        <a:xfrm rot="12002371">
          <a:off x="3862220" y="2832720"/>
          <a:ext cx="162238" cy="37148"/>
        </a:xfrm>
        <a:custGeom>
          <a:avLst/>
          <a:gdLst/>
          <a:ahLst/>
          <a:cxnLst/>
          <a:rect l="0" t="0" r="0" b="0"/>
          <a:pathLst>
            <a:path>
              <a:moveTo>
                <a:pt x="0" y="18574"/>
              </a:moveTo>
              <a:lnTo>
                <a:pt x="162238" y="185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939283" y="2847238"/>
        <a:ext cx="8111" cy="8111"/>
      </dsp:txXfrm>
    </dsp:sp>
    <dsp:sp modelId="{38FDEB2F-B1FB-4E03-A13E-D9EE330CD246}">
      <dsp:nvSpPr>
        <dsp:cNvPr id="0" name=""/>
        <dsp:cNvSpPr/>
      </dsp:nvSpPr>
      <dsp:spPr>
        <a:xfrm>
          <a:off x="1371595" y="1077183"/>
          <a:ext cx="2571279" cy="261000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Economic</a:t>
          </a:r>
          <a:r>
            <a:rPr lang="en-US" sz="1400" b="0" u="sng" kern="1200" dirty="0"/>
            <a:t> </a:t>
          </a:r>
          <a:r>
            <a:rPr lang="en-US" sz="1400" b="1" u="sng" kern="1200" dirty="0"/>
            <a:t>Benefits</a:t>
          </a:r>
          <a:r>
            <a:rPr lang="en-US" sz="1400" b="1" u="none" kern="1200" dirty="0"/>
            <a:t>      </a:t>
          </a:r>
          <a:r>
            <a:rPr lang="en-US" sz="1400" b="0" u="none" kern="1200" dirty="0"/>
            <a:t>Jobs in the facility, opportunities for parents to seek jobs or run businesses outside the facility, increased tax revenue, appeal to current and future residents</a:t>
          </a:r>
          <a:endParaRPr lang="en-US" sz="1400" b="1" u="sng" kern="1200" dirty="0"/>
        </a:p>
      </dsp:txBody>
      <dsp:txXfrm>
        <a:off x="1748150" y="1459409"/>
        <a:ext cx="1818169" cy="18455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2AFC6-8700-46B2-BD0D-297E48C381E4}">
      <dsp:nvSpPr>
        <dsp:cNvPr id="0" name=""/>
        <dsp:cNvSpPr/>
      </dsp:nvSpPr>
      <dsp:spPr>
        <a:xfrm>
          <a:off x="3901179" y="2678286"/>
          <a:ext cx="1460003" cy="14600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State License</a:t>
          </a:r>
        </a:p>
      </dsp:txBody>
      <dsp:txXfrm>
        <a:off x="4114991" y="2892098"/>
        <a:ext cx="1032379" cy="1032379"/>
      </dsp:txXfrm>
    </dsp:sp>
    <dsp:sp modelId="{A86D1FD6-4AB5-45CB-9A9F-8FEAABED1582}">
      <dsp:nvSpPr>
        <dsp:cNvPr id="0" name=""/>
        <dsp:cNvSpPr/>
      </dsp:nvSpPr>
      <dsp:spPr>
        <a:xfrm rot="16614336">
          <a:off x="4199011" y="2082500"/>
          <a:ext cx="1181997" cy="28740"/>
        </a:xfrm>
        <a:custGeom>
          <a:avLst/>
          <a:gdLst/>
          <a:ahLst/>
          <a:cxnLst/>
          <a:rect l="0" t="0" r="0" b="0"/>
          <a:pathLst>
            <a:path>
              <a:moveTo>
                <a:pt x="0" y="14370"/>
              </a:moveTo>
              <a:lnTo>
                <a:pt x="1181997" y="14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60460" y="2067320"/>
        <a:ext cx="59099" cy="59099"/>
      </dsp:txXfrm>
    </dsp:sp>
    <dsp:sp modelId="{561D168A-DCB2-4917-A939-EA57313AFCF2}">
      <dsp:nvSpPr>
        <dsp:cNvPr id="0" name=""/>
        <dsp:cNvSpPr/>
      </dsp:nvSpPr>
      <dsp:spPr>
        <a:xfrm>
          <a:off x="4028127" y="53496"/>
          <a:ext cx="1841897" cy="1460003"/>
        </a:xfrm>
        <a:prstGeom prst="rect">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Licensing Inspection</a:t>
          </a:r>
          <a:r>
            <a:rPr lang="en-US" sz="1400" b="0" u="none" kern="1200" dirty="0"/>
            <a:t> </a:t>
          </a:r>
        </a:p>
        <a:p>
          <a:pPr marL="0" lvl="0" indent="0" algn="ctr" defTabSz="622300">
            <a:lnSpc>
              <a:spcPct val="90000"/>
            </a:lnSpc>
            <a:spcBef>
              <a:spcPct val="0"/>
            </a:spcBef>
            <a:spcAft>
              <a:spcPct val="35000"/>
            </a:spcAft>
            <a:buNone/>
          </a:pPr>
          <a:r>
            <a:rPr lang="en-US" sz="1400" b="0" u="none" kern="1200" dirty="0"/>
            <a:t>At least one every other year (earlier if our license changes) + additional surprise inspections </a:t>
          </a:r>
          <a:r>
            <a:rPr lang="en-US" sz="1400" b="1" u="sng" kern="1200" dirty="0"/>
            <a:t> </a:t>
          </a:r>
        </a:p>
      </dsp:txBody>
      <dsp:txXfrm>
        <a:off x="4028127" y="53496"/>
        <a:ext cx="1841897" cy="1460003"/>
      </dsp:txXfrm>
    </dsp:sp>
    <dsp:sp modelId="{B18A25A0-4630-4A21-8116-6050058F6964}">
      <dsp:nvSpPr>
        <dsp:cNvPr id="0" name=""/>
        <dsp:cNvSpPr/>
      </dsp:nvSpPr>
      <dsp:spPr>
        <a:xfrm rot="19264932">
          <a:off x="4942956" y="2210183"/>
          <a:ext cx="2308623" cy="28740"/>
        </a:xfrm>
        <a:custGeom>
          <a:avLst/>
          <a:gdLst/>
          <a:ahLst/>
          <a:cxnLst/>
          <a:rect l="0" t="0" r="0" b="0"/>
          <a:pathLst>
            <a:path>
              <a:moveTo>
                <a:pt x="0" y="14370"/>
              </a:moveTo>
              <a:lnTo>
                <a:pt x="2308623" y="14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6039552" y="2166837"/>
        <a:ext cx="115431" cy="115431"/>
      </dsp:txXfrm>
    </dsp:sp>
    <dsp:sp modelId="{09FD1E89-65DC-4EB1-9846-90B7F5CD2386}">
      <dsp:nvSpPr>
        <dsp:cNvPr id="0" name=""/>
        <dsp:cNvSpPr/>
      </dsp:nvSpPr>
      <dsp:spPr>
        <a:xfrm>
          <a:off x="6477004" y="177719"/>
          <a:ext cx="2502388" cy="1460003"/>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Background Checks</a:t>
          </a:r>
        </a:p>
        <a:p>
          <a:pPr marL="0" lvl="0" indent="0" algn="ctr" defTabSz="622300">
            <a:lnSpc>
              <a:spcPct val="90000"/>
            </a:lnSpc>
            <a:spcBef>
              <a:spcPct val="0"/>
            </a:spcBef>
            <a:spcAft>
              <a:spcPct val="35000"/>
            </a:spcAft>
            <a:buNone/>
          </a:pPr>
          <a:r>
            <a:rPr lang="en-US" sz="1400" b="0" u="none" kern="1200" dirty="0"/>
            <a:t>Entry into </a:t>
          </a:r>
          <a:r>
            <a:rPr lang="en-US" sz="1400" b="0" u="none" kern="1200" dirty="0" err="1"/>
            <a:t>myalaska</a:t>
          </a:r>
          <a:r>
            <a:rPr lang="en-US" sz="1400" b="0" u="none" kern="1200" dirty="0"/>
            <a:t>, signed forms, fingerprinting, mail forms, manage employee statuses in </a:t>
          </a:r>
          <a:r>
            <a:rPr lang="en-US" sz="1400" b="0" u="none" kern="1200" dirty="0" err="1"/>
            <a:t>myalaska</a:t>
          </a:r>
          <a:endParaRPr lang="en-US" sz="1400" b="0" u="none" kern="1200" dirty="0"/>
        </a:p>
      </dsp:txBody>
      <dsp:txXfrm>
        <a:off x="6477004" y="177719"/>
        <a:ext cx="2502388" cy="1460003"/>
      </dsp:txXfrm>
    </dsp:sp>
    <dsp:sp modelId="{331A6D09-9575-4853-8CFB-5FB742B74F3B}">
      <dsp:nvSpPr>
        <dsp:cNvPr id="0" name=""/>
        <dsp:cNvSpPr/>
      </dsp:nvSpPr>
      <dsp:spPr>
        <a:xfrm rot="20853324">
          <a:off x="5331524" y="3121894"/>
          <a:ext cx="1064631" cy="28740"/>
        </a:xfrm>
        <a:custGeom>
          <a:avLst/>
          <a:gdLst/>
          <a:ahLst/>
          <a:cxnLst/>
          <a:rect l="0" t="0" r="0" b="0"/>
          <a:pathLst>
            <a:path>
              <a:moveTo>
                <a:pt x="0" y="14370"/>
              </a:moveTo>
              <a:lnTo>
                <a:pt x="1064631" y="14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37224" y="3109648"/>
        <a:ext cx="53231" cy="53231"/>
      </dsp:txXfrm>
    </dsp:sp>
    <dsp:sp modelId="{E8F8C20A-E748-40D0-967E-C9BB33974304}">
      <dsp:nvSpPr>
        <dsp:cNvPr id="0" name=""/>
        <dsp:cNvSpPr/>
      </dsp:nvSpPr>
      <dsp:spPr>
        <a:xfrm>
          <a:off x="6324612" y="1981200"/>
          <a:ext cx="2361570" cy="1585608"/>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Continuing Education</a:t>
          </a:r>
        </a:p>
        <a:p>
          <a:pPr marL="0" lvl="0" indent="0" algn="ctr" defTabSz="622300">
            <a:lnSpc>
              <a:spcPct val="90000"/>
            </a:lnSpc>
            <a:spcBef>
              <a:spcPct val="0"/>
            </a:spcBef>
            <a:spcAft>
              <a:spcPct val="35000"/>
            </a:spcAft>
            <a:buNone/>
          </a:pPr>
          <a:r>
            <a:rPr lang="en-US" sz="1400" b="0" u="none" kern="1200" dirty="0"/>
            <a:t>Every administrator must complete at least 24 hours/ year.  Every caregiver must complete at least 12 hours per year.</a:t>
          </a:r>
        </a:p>
      </dsp:txBody>
      <dsp:txXfrm>
        <a:off x="6324612" y="1981200"/>
        <a:ext cx="2361570" cy="1585608"/>
      </dsp:txXfrm>
    </dsp:sp>
    <dsp:sp modelId="{DC0056D0-715F-4AE4-89CA-FA1531FA67D5}">
      <dsp:nvSpPr>
        <dsp:cNvPr id="0" name=""/>
        <dsp:cNvSpPr/>
      </dsp:nvSpPr>
      <dsp:spPr>
        <a:xfrm rot="1189608">
          <a:off x="5285683" y="3825916"/>
          <a:ext cx="1087322" cy="28740"/>
        </a:xfrm>
        <a:custGeom>
          <a:avLst/>
          <a:gdLst/>
          <a:ahLst/>
          <a:cxnLst/>
          <a:rect l="0" t="0" r="0" b="0"/>
          <a:pathLst>
            <a:path>
              <a:moveTo>
                <a:pt x="0" y="14370"/>
              </a:moveTo>
              <a:lnTo>
                <a:pt x="1087322" y="14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02161" y="3813103"/>
        <a:ext cx="54366" cy="54366"/>
      </dsp:txXfrm>
    </dsp:sp>
    <dsp:sp modelId="{AEE37E3C-9233-43CD-893D-F36EF772D137}">
      <dsp:nvSpPr>
        <dsp:cNvPr id="0" name=""/>
        <dsp:cNvSpPr/>
      </dsp:nvSpPr>
      <dsp:spPr>
        <a:xfrm>
          <a:off x="6101549" y="3705612"/>
          <a:ext cx="2757918" cy="1460003"/>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Children’s Files</a:t>
          </a:r>
        </a:p>
        <a:p>
          <a:pPr marL="0" lvl="0" indent="0" algn="ctr" defTabSz="622300">
            <a:lnSpc>
              <a:spcPct val="90000"/>
            </a:lnSpc>
            <a:spcBef>
              <a:spcPct val="0"/>
            </a:spcBef>
            <a:spcAft>
              <a:spcPct val="35000"/>
            </a:spcAft>
            <a:buNone/>
          </a:pPr>
          <a:r>
            <a:rPr lang="en-US" sz="1400" b="0" u="none" kern="1200" dirty="0"/>
            <a:t>All children must have: fully completed emergency contact form (updated every 6 months); signature page; field trip permission slip; current IEP (if needed)</a:t>
          </a:r>
        </a:p>
      </dsp:txBody>
      <dsp:txXfrm>
        <a:off x="6101549" y="3705612"/>
        <a:ext cx="2757918" cy="1460003"/>
      </dsp:txXfrm>
    </dsp:sp>
    <dsp:sp modelId="{61692572-0DE2-4381-B479-8C5482BADDBC}">
      <dsp:nvSpPr>
        <dsp:cNvPr id="0" name=""/>
        <dsp:cNvSpPr/>
      </dsp:nvSpPr>
      <dsp:spPr>
        <a:xfrm rot="2622684">
          <a:off x="4861721" y="4639150"/>
          <a:ext cx="2144004" cy="28740"/>
        </a:xfrm>
        <a:custGeom>
          <a:avLst/>
          <a:gdLst/>
          <a:ahLst/>
          <a:cxnLst/>
          <a:rect l="0" t="0" r="0" b="0"/>
          <a:pathLst>
            <a:path>
              <a:moveTo>
                <a:pt x="0" y="14370"/>
              </a:moveTo>
              <a:lnTo>
                <a:pt x="2144004" y="14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5880123" y="4599920"/>
        <a:ext cx="107200" cy="107200"/>
      </dsp:txXfrm>
    </dsp:sp>
    <dsp:sp modelId="{B2CBBB01-4A41-4699-AE65-7DB0B18E19BB}">
      <dsp:nvSpPr>
        <dsp:cNvPr id="0" name=""/>
        <dsp:cNvSpPr/>
      </dsp:nvSpPr>
      <dsp:spPr>
        <a:xfrm>
          <a:off x="5714998" y="5334002"/>
          <a:ext cx="3337072" cy="1411079"/>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HR / Recruitment/ Management/ Program Coordination</a:t>
          </a:r>
        </a:p>
        <a:p>
          <a:pPr marL="0" lvl="0" indent="0" algn="ctr" defTabSz="622300">
            <a:lnSpc>
              <a:spcPct val="90000"/>
            </a:lnSpc>
            <a:spcBef>
              <a:spcPct val="0"/>
            </a:spcBef>
            <a:spcAft>
              <a:spcPct val="35000"/>
            </a:spcAft>
            <a:buNone/>
          </a:pPr>
          <a:r>
            <a:rPr lang="en-US" sz="1400" b="0" u="none" kern="1200" dirty="0"/>
            <a:t>With increased staff, duties, and complexity comes the need for an employee to manage and coordinate it all</a:t>
          </a:r>
        </a:p>
      </dsp:txBody>
      <dsp:txXfrm>
        <a:off x="5714998" y="5334002"/>
        <a:ext cx="3337072" cy="1411079"/>
      </dsp:txXfrm>
    </dsp:sp>
    <dsp:sp modelId="{FAA6EE71-A34A-4ED3-9698-6C52F67BB601}">
      <dsp:nvSpPr>
        <dsp:cNvPr id="0" name=""/>
        <dsp:cNvSpPr/>
      </dsp:nvSpPr>
      <dsp:spPr>
        <a:xfrm rot="5827356">
          <a:off x="4159860" y="4454469"/>
          <a:ext cx="677595" cy="28740"/>
        </a:xfrm>
        <a:custGeom>
          <a:avLst/>
          <a:gdLst/>
          <a:ahLst/>
          <a:cxnLst/>
          <a:rect l="0" t="0" r="0" b="0"/>
          <a:pathLst>
            <a:path>
              <a:moveTo>
                <a:pt x="0" y="14370"/>
              </a:moveTo>
              <a:lnTo>
                <a:pt x="677595" y="14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481717" y="4451900"/>
        <a:ext cx="33879" cy="33879"/>
      </dsp:txXfrm>
    </dsp:sp>
    <dsp:sp modelId="{208F3348-15F2-42D0-BEBA-FB7277909ED1}">
      <dsp:nvSpPr>
        <dsp:cNvPr id="0" name=""/>
        <dsp:cNvSpPr/>
      </dsp:nvSpPr>
      <dsp:spPr>
        <a:xfrm>
          <a:off x="3134674" y="4800607"/>
          <a:ext cx="2410437" cy="1877565"/>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Administrator Qualification</a:t>
          </a:r>
        </a:p>
        <a:p>
          <a:pPr marL="0" lvl="0" indent="0" algn="ctr" defTabSz="622300">
            <a:lnSpc>
              <a:spcPct val="90000"/>
            </a:lnSpc>
            <a:spcBef>
              <a:spcPct val="0"/>
            </a:spcBef>
            <a:spcAft>
              <a:spcPct val="35000"/>
            </a:spcAft>
            <a:buNone/>
          </a:pPr>
          <a:r>
            <a:rPr lang="en-US" sz="1400" b="0" u="none" kern="1200" dirty="0"/>
            <a:t>Determined by licenser.  Equivalent of 12 college credits in ECE or a CDA.  If variance is needed, then there is a significant, continuous admin workload for employee and admin.</a:t>
          </a:r>
        </a:p>
      </dsp:txBody>
      <dsp:txXfrm>
        <a:off x="3134674" y="4800607"/>
        <a:ext cx="2410437" cy="1877565"/>
      </dsp:txXfrm>
    </dsp:sp>
    <dsp:sp modelId="{CECF4ED2-4209-48BC-842E-38D72E992B22}">
      <dsp:nvSpPr>
        <dsp:cNvPr id="0" name=""/>
        <dsp:cNvSpPr/>
      </dsp:nvSpPr>
      <dsp:spPr>
        <a:xfrm rot="8935644">
          <a:off x="2338441" y="4234261"/>
          <a:ext cx="1796359" cy="28740"/>
        </a:xfrm>
        <a:custGeom>
          <a:avLst/>
          <a:gdLst/>
          <a:ahLst/>
          <a:cxnLst/>
          <a:rect l="0" t="0" r="0" b="0"/>
          <a:pathLst>
            <a:path>
              <a:moveTo>
                <a:pt x="0" y="14370"/>
              </a:moveTo>
              <a:lnTo>
                <a:pt x="1796359" y="14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rot="10800000">
        <a:off x="3191712" y="4203722"/>
        <a:ext cx="89817" cy="89817"/>
      </dsp:txXfrm>
    </dsp:sp>
    <dsp:sp modelId="{DACFB681-8BF5-46A2-ACA5-74FDBE6586F6}">
      <dsp:nvSpPr>
        <dsp:cNvPr id="0" name=""/>
        <dsp:cNvSpPr/>
      </dsp:nvSpPr>
      <dsp:spPr>
        <a:xfrm>
          <a:off x="20871" y="4572001"/>
          <a:ext cx="3053276" cy="13889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Forms</a:t>
          </a:r>
        </a:p>
        <a:p>
          <a:pPr marL="0" lvl="0" indent="0" algn="ctr" defTabSz="622300">
            <a:lnSpc>
              <a:spcPct val="90000"/>
            </a:lnSpc>
            <a:spcBef>
              <a:spcPct val="0"/>
            </a:spcBef>
            <a:spcAft>
              <a:spcPct val="35000"/>
            </a:spcAft>
            <a:buNone/>
          </a:pPr>
          <a:r>
            <a:rPr lang="en-US" sz="1400" b="0" u="none" kern="1200" dirty="0"/>
            <a:t>Must have current forms filed with licenser depending on staffing levels, program policies, etc.  Must be changed, submitted and accepted as we make changes to programs and/or employees</a:t>
          </a:r>
        </a:p>
      </dsp:txBody>
      <dsp:txXfrm>
        <a:off x="20871" y="4572001"/>
        <a:ext cx="3053276" cy="1388930"/>
      </dsp:txXfrm>
    </dsp:sp>
    <dsp:sp modelId="{156BD663-4976-42C2-8078-6D1ECE7569F9}">
      <dsp:nvSpPr>
        <dsp:cNvPr id="0" name=""/>
        <dsp:cNvSpPr/>
      </dsp:nvSpPr>
      <dsp:spPr>
        <a:xfrm rot="10708476">
          <a:off x="2935886" y="3426204"/>
          <a:ext cx="965722" cy="28740"/>
        </a:xfrm>
        <a:custGeom>
          <a:avLst/>
          <a:gdLst/>
          <a:ahLst/>
          <a:cxnLst/>
          <a:rect l="0" t="0" r="0" b="0"/>
          <a:pathLst>
            <a:path>
              <a:moveTo>
                <a:pt x="0" y="14370"/>
              </a:moveTo>
              <a:lnTo>
                <a:pt x="965722" y="14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394604" y="3416431"/>
        <a:ext cx="48286" cy="48286"/>
      </dsp:txXfrm>
    </dsp:sp>
    <dsp:sp modelId="{619492A2-297C-49AA-B10E-D5A0E5A4C529}">
      <dsp:nvSpPr>
        <dsp:cNvPr id="0" name=""/>
        <dsp:cNvSpPr/>
      </dsp:nvSpPr>
      <dsp:spPr>
        <a:xfrm>
          <a:off x="339160" y="2743195"/>
          <a:ext cx="2598295" cy="1489583"/>
        </a:xfrm>
        <a:prstGeom prst="rect">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Policies</a:t>
          </a:r>
        </a:p>
        <a:p>
          <a:pPr marL="0" lvl="0" indent="0" algn="ctr" defTabSz="622300">
            <a:lnSpc>
              <a:spcPct val="90000"/>
            </a:lnSpc>
            <a:spcBef>
              <a:spcPct val="0"/>
            </a:spcBef>
            <a:spcAft>
              <a:spcPct val="35000"/>
            </a:spcAft>
            <a:buNone/>
          </a:pPr>
          <a:r>
            <a:rPr lang="en-US" sz="1400" b="0" u="none" kern="1200" dirty="0"/>
            <a:t>Must have a policy  in place for a myriad of subjects showing we’ve accounted for all applicable health and safety standards</a:t>
          </a:r>
        </a:p>
      </dsp:txBody>
      <dsp:txXfrm>
        <a:off x="339160" y="2743195"/>
        <a:ext cx="2598295" cy="1489583"/>
      </dsp:txXfrm>
    </dsp:sp>
    <dsp:sp modelId="{2C110A5A-6850-4DD9-82A3-8AD7B6E53EA4}">
      <dsp:nvSpPr>
        <dsp:cNvPr id="0" name=""/>
        <dsp:cNvSpPr/>
      </dsp:nvSpPr>
      <dsp:spPr>
        <a:xfrm rot="13396284">
          <a:off x="3467929" y="2642960"/>
          <a:ext cx="731116" cy="28740"/>
        </a:xfrm>
        <a:custGeom>
          <a:avLst/>
          <a:gdLst/>
          <a:ahLst/>
          <a:cxnLst/>
          <a:rect l="0" t="0" r="0" b="0"/>
          <a:pathLst>
            <a:path>
              <a:moveTo>
                <a:pt x="0" y="14370"/>
              </a:moveTo>
              <a:lnTo>
                <a:pt x="731116" y="143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815209" y="2639053"/>
        <a:ext cx="36555" cy="36555"/>
      </dsp:txXfrm>
    </dsp:sp>
    <dsp:sp modelId="{E4E9F522-5C34-436F-B485-D57D814A5FD0}">
      <dsp:nvSpPr>
        <dsp:cNvPr id="0" name=""/>
        <dsp:cNvSpPr/>
      </dsp:nvSpPr>
      <dsp:spPr>
        <a:xfrm>
          <a:off x="1828789" y="914391"/>
          <a:ext cx="2107749" cy="1695648"/>
        </a:xfrm>
        <a:prstGeom prst="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u="sng" kern="1200" dirty="0"/>
            <a:t>Immunization Records</a:t>
          </a:r>
        </a:p>
        <a:p>
          <a:pPr marL="0" lvl="0" indent="0" algn="ctr" defTabSz="622300">
            <a:lnSpc>
              <a:spcPct val="90000"/>
            </a:lnSpc>
            <a:spcBef>
              <a:spcPct val="0"/>
            </a:spcBef>
            <a:spcAft>
              <a:spcPct val="35000"/>
            </a:spcAft>
            <a:buNone/>
          </a:pPr>
          <a:r>
            <a:rPr lang="en-US" sz="1400" b="0" u="none" kern="1200" dirty="0"/>
            <a:t>Children may not attend unless they have current records (determined by age) or a current, notarized exemption</a:t>
          </a:r>
        </a:p>
        <a:p>
          <a:pPr marL="0" lvl="0" indent="0" algn="ctr" defTabSz="622300">
            <a:lnSpc>
              <a:spcPct val="90000"/>
            </a:lnSpc>
            <a:spcBef>
              <a:spcPct val="0"/>
            </a:spcBef>
            <a:spcAft>
              <a:spcPct val="35000"/>
            </a:spcAft>
            <a:buNone/>
          </a:pPr>
          <a:endParaRPr lang="en-US" sz="700" b="1" u="none" kern="1200" dirty="0"/>
        </a:p>
      </dsp:txBody>
      <dsp:txXfrm>
        <a:off x="1828789" y="914391"/>
        <a:ext cx="2107749" cy="16956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4" tIns="46586" rIns="93174"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4" tIns="46586" rIns="93174" bIns="46586" rtlCol="0"/>
          <a:lstStyle>
            <a:lvl1pPr algn="r">
              <a:defRPr sz="1200"/>
            </a:lvl1pPr>
          </a:lstStyle>
          <a:p>
            <a:fld id="{1A63269A-85BF-41B7-9D52-0FEC8D40B6E3}" type="datetimeFigureOut">
              <a:rPr lang="en-US" smtClean="0"/>
              <a:t>9/7/2017</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74" tIns="46586" rIns="93174"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4" tIns="46586" rIns="93174"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4" tIns="46586" rIns="93174"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4" tIns="46586" rIns="93174" bIns="46586" rtlCol="0" anchor="b"/>
          <a:lstStyle>
            <a:lvl1pPr algn="r">
              <a:defRPr sz="1200"/>
            </a:lvl1pPr>
          </a:lstStyle>
          <a:p>
            <a:fld id="{7BE8244C-6193-4A5E-8A60-55F58C08EEC1}" type="slidenum">
              <a:rPr lang="en-US" smtClean="0"/>
              <a:t>‹#›</a:t>
            </a:fld>
            <a:endParaRPr lang="en-US"/>
          </a:p>
        </p:txBody>
      </p:sp>
    </p:spTree>
    <p:extLst>
      <p:ext uri="{BB962C8B-B14F-4D97-AF65-F5344CB8AC3E}">
        <p14:creationId xmlns:p14="http://schemas.microsoft.com/office/powerpoint/2010/main" val="2344412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FFDAD5-BCC3-414E-8B19-8056FAA40FE5}" type="datetime1">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2670779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F5FB95-FAF7-47C6-A5CC-50082DE845BB}" type="datetime1">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3035645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1B0EAB-5DAF-40A2-A35C-7D2588DEC1E4}" type="datetime1">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1423617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934837-D467-4D68-B839-B89C1F1A3D24}" type="datetime1">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226007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858BA-F859-4685-99EB-A34D2B6CF2BC}" type="datetime1">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260923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91FD84-115E-475D-9DDB-978AB92A0FEE}" type="datetime1">
              <a:rPr lang="en-US" smtClean="0"/>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224238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EAD269-530E-44A0-B114-A5CF8BC7AD4B}" type="datetime1">
              <a:rPr lang="en-US" smtClean="0"/>
              <a:t>9/7/2017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672763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2F927A-6596-429C-BC28-96CB65F1621C}" type="datetime1">
              <a:rPr lang="en-US" smtClean="0"/>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2498405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20AB2-1FF6-4DF4-8F6F-E3D2F54EBD32}" type="datetime1">
              <a:rPr lang="en-US" smtClean="0"/>
              <a:t>9/7/2017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252160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3D914A-DE42-49D0-BE5C-067F8461D261}" type="datetime1">
              <a:rPr lang="en-US" smtClean="0"/>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3510652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58AB8C-B18C-4CFF-9F08-2E2AC53DE620}" type="datetime1">
              <a:rPr lang="en-US" smtClean="0"/>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7607A-ADF0-4558-9D3F-4E8DC2EB5F14}" type="slidenum">
              <a:rPr lang="en-US" smtClean="0"/>
              <a:t>‹#›</a:t>
            </a:fld>
            <a:endParaRPr lang="en-US"/>
          </a:p>
        </p:txBody>
      </p:sp>
    </p:spTree>
    <p:extLst>
      <p:ext uri="{BB962C8B-B14F-4D97-AF65-F5344CB8AC3E}">
        <p14:creationId xmlns:p14="http://schemas.microsoft.com/office/powerpoint/2010/main" val="925201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5D293-FE41-4B93-BB0F-B9B6C5923979}" type="datetime1">
              <a:rPr lang="en-US" smtClean="0"/>
              <a:t>9/7/2017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07607A-ADF0-4558-9D3F-4E8DC2EB5F14}" type="slidenum">
              <a:rPr lang="en-US" smtClean="0"/>
              <a:t>‹#›</a:t>
            </a:fld>
            <a:endParaRPr lang="en-US"/>
          </a:p>
        </p:txBody>
      </p:sp>
    </p:spTree>
    <p:extLst>
      <p:ext uri="{BB962C8B-B14F-4D97-AF65-F5344CB8AC3E}">
        <p14:creationId xmlns:p14="http://schemas.microsoft.com/office/powerpoint/2010/main" val="2279952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702860894"/>
              </p:ext>
            </p:extLst>
          </p:nvPr>
        </p:nvGraphicFramePr>
        <p:xfrm>
          <a:off x="0" y="76200"/>
          <a:ext cx="9144000" cy="670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38023" y="157892"/>
            <a:ext cx="8382000" cy="954107"/>
          </a:xfrm>
          <a:prstGeom prst="rect">
            <a:avLst/>
          </a:prstGeom>
          <a:noFill/>
        </p:spPr>
        <p:txBody>
          <a:bodyPr wrap="square" rtlCol="0">
            <a:spAutoFit/>
          </a:bodyPr>
          <a:lstStyle/>
          <a:p>
            <a:r>
              <a:rPr lang="en-US" sz="2800" b="1" u="sng" dirty="0">
                <a:solidFill>
                  <a:srgbClr val="00B050"/>
                </a:solidFill>
              </a:rPr>
              <a:t>GCEP </a:t>
            </a:r>
          </a:p>
          <a:p>
            <a:r>
              <a:rPr lang="en-US" sz="2800" b="1" u="sng" dirty="0">
                <a:solidFill>
                  <a:srgbClr val="00B050"/>
                </a:solidFill>
              </a:rPr>
              <a:t>Divisions</a:t>
            </a:r>
          </a:p>
        </p:txBody>
      </p:sp>
      <p:sp>
        <p:nvSpPr>
          <p:cNvPr id="4" name="Slide Number Placeholder 3"/>
          <p:cNvSpPr>
            <a:spLocks noGrp="1"/>
          </p:cNvSpPr>
          <p:nvPr>
            <p:ph type="sldNum" sz="quarter" idx="12"/>
          </p:nvPr>
        </p:nvSpPr>
        <p:spPr/>
        <p:txBody>
          <a:bodyPr/>
          <a:lstStyle/>
          <a:p>
            <a:fld id="{7907607A-ADF0-4558-9D3F-4E8DC2EB5F14}" type="slidenum">
              <a:rPr lang="en-US" smtClean="0"/>
              <a:t>1</a:t>
            </a:fld>
            <a:endParaRPr lang="en-US"/>
          </a:p>
        </p:txBody>
      </p:sp>
    </p:spTree>
    <p:extLst>
      <p:ext uri="{BB962C8B-B14F-4D97-AF65-F5344CB8AC3E}">
        <p14:creationId xmlns:p14="http://schemas.microsoft.com/office/powerpoint/2010/main" val="224729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8991600" cy="7171194"/>
          </a:xfrm>
          <a:prstGeom prst="rect">
            <a:avLst/>
          </a:prstGeom>
          <a:noFill/>
        </p:spPr>
        <p:txBody>
          <a:bodyPr wrap="square" rtlCol="0">
            <a:spAutoFit/>
          </a:bodyPr>
          <a:lstStyle/>
          <a:p>
            <a:r>
              <a:rPr lang="en-US" sz="2800" b="1" u="sng" dirty="0">
                <a:solidFill>
                  <a:srgbClr val="00B050"/>
                </a:solidFill>
              </a:rPr>
              <a:t>History of Licensing</a:t>
            </a:r>
          </a:p>
          <a:p>
            <a:endParaRPr lang="en-US" sz="1200" b="1" u="sng" dirty="0"/>
          </a:p>
          <a:p>
            <a:r>
              <a:rPr lang="en-US" sz="1200" b="1" u="sng" dirty="0"/>
              <a:t>2012 required certification</a:t>
            </a:r>
            <a:r>
              <a:rPr lang="en-US" sz="1200" b="1" dirty="0"/>
              <a:t> - </a:t>
            </a:r>
            <a:r>
              <a:rPr lang="en-US" sz="1200" dirty="0"/>
              <a:t>In 2012, we were required to get Certification from the Department of Early Education and Development (DEED)</a:t>
            </a:r>
            <a:endParaRPr lang="en-US" sz="1200" b="1" u="sng" dirty="0"/>
          </a:p>
          <a:p>
            <a:pPr marL="228600" indent="-228600">
              <a:buAutoNum type="arabicPeriod"/>
            </a:pPr>
            <a:endParaRPr lang="en-US" sz="1200" b="1" u="sng" dirty="0"/>
          </a:p>
          <a:p>
            <a:r>
              <a:rPr lang="en-US" sz="1200" b="1" u="sng" dirty="0"/>
              <a:t>2014 decided to get licensed</a:t>
            </a:r>
            <a:r>
              <a:rPr lang="en-US" sz="1200" b="1" dirty="0"/>
              <a:t> - </a:t>
            </a:r>
            <a:r>
              <a:rPr lang="en-US" sz="1200" dirty="0"/>
              <a:t>In 2014, we decided to get licensed in the hopes of securing more funding.  It was a lot of work right from the start, but we assumed that work would die down after the initial hurdle of policy creation, adoption, and adjustment</a:t>
            </a:r>
          </a:p>
          <a:p>
            <a:pPr lvl="2"/>
            <a:endParaRPr lang="en-US" sz="1200" dirty="0"/>
          </a:p>
          <a:p>
            <a:r>
              <a:rPr lang="en-US" sz="1200" b="1" u="sng" dirty="0"/>
              <a:t>2015 required to be licensed</a:t>
            </a:r>
            <a:r>
              <a:rPr lang="en-US" sz="1200" b="1" dirty="0"/>
              <a:t> - </a:t>
            </a:r>
            <a:r>
              <a:rPr lang="en-US" sz="1200" dirty="0"/>
              <a:t>In 2015, all private preschools not receiving federal funds are now required to hold a State Child Care License. </a:t>
            </a:r>
          </a:p>
          <a:p>
            <a:endParaRPr lang="en-US" sz="1200" dirty="0"/>
          </a:p>
          <a:p>
            <a:r>
              <a:rPr lang="en-US" sz="1200" b="1" u="sng" dirty="0"/>
              <a:t>2016 decided to start child care</a:t>
            </a:r>
            <a:r>
              <a:rPr lang="en-US" sz="1200" b="1" dirty="0"/>
              <a:t> - </a:t>
            </a:r>
            <a:r>
              <a:rPr lang="en-US" sz="1200" dirty="0"/>
              <a:t>In 2016, we decided to start Child Care to make profit, support Preschool Program, and create local jobs.  This support occurs in the way of ensuring there is enough qualified staff available and ready to ensure Preschool Program can remain open.  Also, Child Care staff help to clean, prep, and organize the facility during Child Care Program hours.  </a:t>
            </a:r>
          </a:p>
          <a:p>
            <a:endParaRPr lang="en-US" sz="1200" dirty="0"/>
          </a:p>
          <a:p>
            <a:r>
              <a:rPr lang="en-US" sz="1200" b="1" dirty="0"/>
              <a:t>Licensing Options</a:t>
            </a:r>
            <a:endParaRPr lang="en-US" sz="1200" dirty="0"/>
          </a:p>
          <a:p>
            <a:r>
              <a:rPr lang="en-US" sz="1200" dirty="0"/>
              <a:t>	Home or Group Home: must be a residence.  All the same rules and regulations.  Good option if we need a future facility</a:t>
            </a:r>
          </a:p>
          <a:p>
            <a:r>
              <a:rPr lang="en-US" sz="1200" dirty="0"/>
              <a:t>	Child Care Center: what we currently are, though this category is designed to be a much bigger operation</a:t>
            </a:r>
          </a:p>
          <a:p>
            <a:r>
              <a:rPr lang="en-US" sz="1200" b="1" dirty="0"/>
              <a:t>Licensing Exemptions</a:t>
            </a:r>
          </a:p>
          <a:p>
            <a:r>
              <a:rPr lang="en-US" sz="1200" b="1" dirty="0"/>
              <a:t>	</a:t>
            </a:r>
            <a:r>
              <a:rPr lang="en-US" sz="1200" dirty="0"/>
              <a:t>Play Group: We could choose offer a play group similar to Library’s Summer Reading Program</a:t>
            </a:r>
          </a:p>
          <a:p>
            <a:r>
              <a:rPr lang="en-US" sz="1200" b="1" dirty="0"/>
              <a:t>		</a:t>
            </a:r>
            <a:r>
              <a:rPr lang="en-US" sz="1200" dirty="0">
                <a:solidFill>
                  <a:srgbClr val="FF0000"/>
                </a:solidFill>
              </a:rPr>
              <a:t>Con #1: This would require dropping the word “preschool” which is what GCEP was specifically created for</a:t>
            </a:r>
          </a:p>
          <a:p>
            <a:r>
              <a:rPr lang="en-US" sz="1200" b="1" dirty="0">
                <a:solidFill>
                  <a:srgbClr val="FF0000"/>
                </a:solidFill>
              </a:rPr>
              <a:t>		</a:t>
            </a:r>
            <a:r>
              <a:rPr lang="en-US" sz="1200" dirty="0">
                <a:solidFill>
                  <a:srgbClr val="FF0000"/>
                </a:solidFill>
              </a:rPr>
              <a:t>Con #2: This puts even more responsibility on the parents.  </a:t>
            </a:r>
          </a:p>
          <a:p>
            <a:r>
              <a:rPr lang="en-US" sz="1200" b="1" dirty="0">
                <a:solidFill>
                  <a:srgbClr val="FF0000"/>
                </a:solidFill>
              </a:rPr>
              <a:t>		</a:t>
            </a:r>
            <a:r>
              <a:rPr lang="en-US" sz="1200" dirty="0">
                <a:solidFill>
                  <a:srgbClr val="FF0000"/>
                </a:solidFill>
              </a:rPr>
              <a:t>Con #3: Child care would not be an option, and we feel this is a valuable new service to the community</a:t>
            </a:r>
          </a:p>
          <a:p>
            <a:r>
              <a:rPr lang="en-US" sz="1200" b="1" dirty="0"/>
              <a:t>	</a:t>
            </a:r>
            <a:r>
              <a:rPr lang="en-US" sz="1200" dirty="0"/>
              <a:t>Four or less Children</a:t>
            </a:r>
            <a:r>
              <a:rPr lang="en-US" sz="1200" b="1" dirty="0"/>
              <a:t>: </a:t>
            </a:r>
            <a:r>
              <a:rPr lang="en-US" sz="1200" dirty="0"/>
              <a:t>“a facility that regularly provides care to four or fewer children who are not relatives of the caregiver.”    </a:t>
            </a:r>
          </a:p>
          <a:p>
            <a:r>
              <a:rPr lang="en-US" sz="1200" dirty="0"/>
              <a:t>		</a:t>
            </a:r>
            <a:r>
              <a:rPr lang="en-US" sz="1200" dirty="0">
                <a:solidFill>
                  <a:srgbClr val="FF0000"/>
                </a:solidFill>
              </a:rPr>
              <a:t>Con #1: Excessive planning required since there are usually more than four preschool-aged children.  Dividing 			them into groups of four or less results in frequent occurrence of only two children at a time 			(sickness, vacation, etc.) which is no longer a rich preschool environment</a:t>
            </a:r>
          </a:p>
          <a:p>
            <a:r>
              <a:rPr lang="en-US" sz="1200" dirty="0">
                <a:solidFill>
                  <a:srgbClr val="FF0000"/>
                </a:solidFill>
              </a:rPr>
              <a:t>		Con #2: Operational costs go up significantly because you’re paying a teacher for double or triple the amount 			of hours (depending on the amount of 4-child groups you would have to create) and children’s 			tuition alone rarely make up the base hourly wage of the teacher to begin with because we offer 			volunteer parent helpers lower rate and scholarships to ensure all children have access to a 			preschool education.  We normally make up this difference through fundraising efforts.</a:t>
            </a:r>
          </a:p>
          <a:p>
            <a:endParaRPr lang="en-US" sz="1200" dirty="0">
              <a:solidFill>
                <a:srgbClr val="FF0000"/>
              </a:solidFill>
            </a:endParaRPr>
          </a:p>
          <a:p>
            <a:r>
              <a:rPr lang="en-US" sz="1200" dirty="0">
                <a:solidFill>
                  <a:srgbClr val="FF0000"/>
                </a:solidFill>
              </a:rPr>
              <a:t>Cons to the idea of exemptions: </a:t>
            </a:r>
          </a:p>
          <a:p>
            <a:r>
              <a:rPr lang="en-US" sz="1200" dirty="0">
                <a:solidFill>
                  <a:srgbClr val="FF0000"/>
                </a:solidFill>
              </a:rPr>
              <a:t>	Loss of licensing benefits; Not a good idea to toggle back and forth between being licensed depending on enrollment because during unlicensed years you wouldn’t have the infrastructure to carry back over to being licensed the next year. </a:t>
            </a:r>
            <a:endParaRPr lang="en-US" sz="1200" dirty="0">
              <a:solidFill>
                <a:srgbClr val="0070C0"/>
              </a:solidFill>
            </a:endParaRPr>
          </a:p>
          <a:p>
            <a:r>
              <a:rPr lang="en-US" sz="1200" dirty="0">
                <a:solidFill>
                  <a:srgbClr val="FF0000"/>
                </a:solidFill>
              </a:rPr>
              <a:t>		</a:t>
            </a:r>
            <a:endParaRPr lang="en-US" sz="1200" dirty="0"/>
          </a:p>
          <a:p>
            <a:r>
              <a:rPr lang="en-US" sz="1200" dirty="0"/>
              <a:t>	      </a:t>
            </a:r>
            <a:endParaRPr lang="en-US" sz="1200" b="1" u="sng" dirty="0"/>
          </a:p>
          <a:p>
            <a:endParaRPr lang="en-US" sz="1200" b="1" dirty="0"/>
          </a:p>
        </p:txBody>
      </p:sp>
      <p:sp>
        <p:nvSpPr>
          <p:cNvPr id="3" name="Slide Number Placeholder 2"/>
          <p:cNvSpPr>
            <a:spLocks noGrp="1"/>
          </p:cNvSpPr>
          <p:nvPr>
            <p:ph type="sldNum" sz="quarter" idx="12"/>
          </p:nvPr>
        </p:nvSpPr>
        <p:spPr/>
        <p:txBody>
          <a:bodyPr/>
          <a:lstStyle/>
          <a:p>
            <a:fld id="{7907607A-ADF0-4558-9D3F-4E8DC2EB5F14}" type="slidenum">
              <a:rPr lang="en-US" smtClean="0"/>
              <a:t>2</a:t>
            </a:fld>
            <a:endParaRPr lang="en-US" dirty="0"/>
          </a:p>
        </p:txBody>
      </p:sp>
    </p:spTree>
    <p:extLst>
      <p:ext uri="{BB962C8B-B14F-4D97-AF65-F5344CB8AC3E}">
        <p14:creationId xmlns:p14="http://schemas.microsoft.com/office/powerpoint/2010/main" val="1403103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1" y="152400"/>
            <a:ext cx="8991600" cy="6971139"/>
          </a:xfrm>
          <a:prstGeom prst="rect">
            <a:avLst/>
          </a:prstGeom>
          <a:noFill/>
        </p:spPr>
        <p:txBody>
          <a:bodyPr wrap="square" rtlCol="0">
            <a:spAutoFit/>
          </a:bodyPr>
          <a:lstStyle/>
          <a:p>
            <a:r>
              <a:rPr lang="en-US" sz="2800" b="1" u="sng" dirty="0">
                <a:solidFill>
                  <a:srgbClr val="00B050"/>
                </a:solidFill>
              </a:rPr>
              <a:t>Preschool Program Attendance</a:t>
            </a:r>
          </a:p>
          <a:p>
            <a:r>
              <a:rPr lang="en-US" sz="1400" b="1" u="sng" dirty="0"/>
              <a:t>Past</a:t>
            </a:r>
            <a:r>
              <a:rPr lang="en-US" sz="1400" b="1" dirty="0"/>
              <a:t>:			</a:t>
            </a:r>
            <a:r>
              <a:rPr lang="en-US" sz="1400" b="1" u="sng" dirty="0"/>
              <a:t>Current</a:t>
            </a:r>
            <a:r>
              <a:rPr lang="en-US" sz="1400" b="1" dirty="0"/>
              <a:t>:			</a:t>
            </a:r>
            <a:r>
              <a:rPr lang="en-US" sz="1400" b="1" u="sng" dirty="0"/>
              <a:t>Projected</a:t>
            </a:r>
            <a:r>
              <a:rPr lang="en-US" sz="1400" b="1" dirty="0"/>
              <a:t>:</a:t>
            </a:r>
          </a:p>
          <a:p>
            <a:r>
              <a:rPr lang="en-US" sz="1400" b="1" dirty="0"/>
              <a:t>2013-14: 10 children		2017-18:  5 children		2018-19:  11</a:t>
            </a:r>
            <a:r>
              <a:rPr lang="en-US" sz="1400" dirty="0"/>
              <a:t> </a:t>
            </a:r>
            <a:r>
              <a:rPr lang="en-US" sz="1400" b="1" dirty="0"/>
              <a:t> children</a:t>
            </a:r>
          </a:p>
          <a:p>
            <a:r>
              <a:rPr lang="en-US" sz="1400" b="1" dirty="0"/>
              <a:t>2014-15: 13 children					2019-20:  10  children</a:t>
            </a:r>
          </a:p>
          <a:p>
            <a:r>
              <a:rPr lang="en-US" sz="1400" b="1" dirty="0"/>
              <a:t>2015-16: 8 children					2020-21:  10 children</a:t>
            </a:r>
          </a:p>
          <a:p>
            <a:r>
              <a:rPr lang="en-US" sz="1400" b="1" dirty="0"/>
              <a:t>2016-17: 6 children					2021-22:  8+ children</a:t>
            </a:r>
            <a:r>
              <a:rPr lang="en-US" sz="1200" dirty="0">
                <a:solidFill>
                  <a:srgbClr val="0070C0"/>
                </a:solidFill>
              </a:rPr>
              <a:t> </a:t>
            </a:r>
            <a:endParaRPr lang="en-US" sz="1400" b="1" dirty="0"/>
          </a:p>
          <a:p>
            <a:endParaRPr lang="en-US" sz="1200" dirty="0">
              <a:solidFill>
                <a:srgbClr val="0070C0"/>
              </a:solidFill>
            </a:endParaRPr>
          </a:p>
          <a:p>
            <a:r>
              <a:rPr lang="en-US" sz="2800" b="1" u="sng" dirty="0">
                <a:solidFill>
                  <a:srgbClr val="00B050"/>
                </a:solidFill>
              </a:rPr>
              <a:t>Child Care Program Attendance</a:t>
            </a:r>
          </a:p>
          <a:p>
            <a:r>
              <a:rPr lang="en-US" sz="1200" dirty="0"/>
              <a:t>Over the last year, we have had a total of about 25 children enrolled in the facility.</a:t>
            </a:r>
          </a:p>
          <a:p>
            <a:r>
              <a:rPr lang="en-US" sz="1400" dirty="0"/>
              <a:t>Maximum allowed in attendance at any time in current facility: 10-13 (depends on age of youngest child present)</a:t>
            </a:r>
            <a:endParaRPr lang="en-US" sz="1400" b="1" dirty="0"/>
          </a:p>
          <a:p>
            <a:r>
              <a:rPr lang="en-US" sz="1400" b="1" dirty="0"/>
              <a:t>Winter time/ During School Year: </a:t>
            </a:r>
            <a:r>
              <a:rPr lang="en-US" sz="1400" dirty="0"/>
              <a:t>normally 2-4 at a time with regular bursts of 8-10 children</a:t>
            </a:r>
          </a:p>
          <a:p>
            <a:r>
              <a:rPr lang="en-US" sz="1400" b="1" dirty="0"/>
              <a:t>Summer time: </a:t>
            </a:r>
            <a:r>
              <a:rPr lang="en-US" sz="1400" dirty="0"/>
              <a:t>normally 4-8 at a time with up to 10 regularly</a:t>
            </a:r>
          </a:p>
          <a:p>
            <a:endParaRPr lang="en-US" sz="1400" b="1" u="sng" dirty="0">
              <a:solidFill>
                <a:srgbClr val="00B050"/>
              </a:solidFill>
            </a:endParaRPr>
          </a:p>
          <a:p>
            <a:r>
              <a:rPr lang="en-US" sz="2800" b="1" u="sng" dirty="0">
                <a:solidFill>
                  <a:srgbClr val="00B050"/>
                </a:solidFill>
              </a:rPr>
              <a:t>Tuition Explained</a:t>
            </a:r>
          </a:p>
          <a:p>
            <a:r>
              <a:rPr lang="en-US" sz="1400" dirty="0"/>
              <a:t>Total hours per calendar month determine rate</a:t>
            </a:r>
          </a:p>
          <a:p>
            <a:endParaRPr lang="en-US" sz="1400" u="sng" dirty="0">
              <a:solidFill>
                <a:srgbClr val="FF0000"/>
              </a:solidFill>
            </a:endParaRPr>
          </a:p>
          <a:p>
            <a:r>
              <a:rPr lang="en-US" sz="1400" b="1" dirty="0"/>
              <a:t>Infant</a:t>
            </a:r>
            <a:r>
              <a:rPr lang="en-US" sz="1400" dirty="0"/>
              <a:t> (birth - 18 months): $9 under 40 </a:t>
            </a:r>
            <a:r>
              <a:rPr lang="en-US" sz="1400" dirty="0" err="1"/>
              <a:t>hrs</a:t>
            </a:r>
            <a:r>
              <a:rPr lang="en-US" sz="1400" dirty="0"/>
              <a:t>, $8 for under80 </a:t>
            </a:r>
            <a:r>
              <a:rPr lang="en-US" sz="1400" dirty="0" err="1"/>
              <a:t>hrs</a:t>
            </a:r>
            <a:r>
              <a:rPr lang="en-US" sz="1400" dirty="0"/>
              <a:t>, $7 over 80 </a:t>
            </a:r>
            <a:r>
              <a:rPr lang="en-US" sz="1400" dirty="0" err="1"/>
              <a:t>hrs</a:t>
            </a:r>
            <a:r>
              <a:rPr lang="en-US" sz="1400" dirty="0"/>
              <a:t> </a:t>
            </a:r>
          </a:p>
          <a:p>
            <a:r>
              <a:rPr lang="en-US" sz="1400" b="1" dirty="0"/>
              <a:t>Toddler</a:t>
            </a:r>
            <a:r>
              <a:rPr lang="en-US" sz="1400" dirty="0"/>
              <a:t> (19 – 36 months): $8 under 40 </a:t>
            </a:r>
            <a:r>
              <a:rPr lang="en-US" sz="1400" dirty="0" err="1"/>
              <a:t>hrs</a:t>
            </a:r>
            <a:r>
              <a:rPr lang="en-US" sz="1400" dirty="0"/>
              <a:t>, $7 for under 80 </a:t>
            </a:r>
            <a:r>
              <a:rPr lang="en-US" sz="1400" dirty="0" err="1"/>
              <a:t>hrs</a:t>
            </a:r>
            <a:r>
              <a:rPr lang="en-US" sz="1400" dirty="0"/>
              <a:t>, $6 over 80 </a:t>
            </a:r>
            <a:r>
              <a:rPr lang="en-US" sz="1400" dirty="0" err="1"/>
              <a:t>hrs</a:t>
            </a:r>
            <a:endParaRPr lang="en-US" sz="1400" dirty="0"/>
          </a:p>
          <a:p>
            <a:r>
              <a:rPr lang="en-US" sz="1400" b="1" dirty="0"/>
              <a:t>Preschool</a:t>
            </a:r>
            <a:r>
              <a:rPr lang="en-US" sz="1400" dirty="0"/>
              <a:t> (37 months - 6 years): $7 under 40 </a:t>
            </a:r>
            <a:r>
              <a:rPr lang="en-US" sz="1400" dirty="0" err="1"/>
              <a:t>hrs</a:t>
            </a:r>
            <a:r>
              <a:rPr lang="en-US" sz="1400" dirty="0"/>
              <a:t>; $6 for under 80 </a:t>
            </a:r>
            <a:r>
              <a:rPr lang="en-US" sz="1400" dirty="0" err="1"/>
              <a:t>hrs</a:t>
            </a:r>
            <a:r>
              <a:rPr lang="en-US" sz="1400" dirty="0"/>
              <a:t>, $5 over 80 </a:t>
            </a:r>
            <a:r>
              <a:rPr lang="en-US" sz="1400" dirty="0" err="1"/>
              <a:t>hrs</a:t>
            </a:r>
            <a:endParaRPr lang="en-US" sz="1400" dirty="0"/>
          </a:p>
          <a:p>
            <a:r>
              <a:rPr lang="en-US" sz="1400" b="1" dirty="0"/>
              <a:t>School Age</a:t>
            </a:r>
            <a:r>
              <a:rPr lang="en-US" sz="1400" dirty="0"/>
              <a:t> (7 - 12 years): $6 under 40 </a:t>
            </a:r>
            <a:r>
              <a:rPr lang="en-US" sz="1400" dirty="0" err="1"/>
              <a:t>hrs</a:t>
            </a:r>
            <a:r>
              <a:rPr lang="en-US" sz="1400" dirty="0"/>
              <a:t>, $5 under 80 </a:t>
            </a:r>
            <a:r>
              <a:rPr lang="en-US" sz="1400" dirty="0" err="1"/>
              <a:t>hrs</a:t>
            </a:r>
            <a:r>
              <a:rPr lang="en-US" sz="1400" dirty="0"/>
              <a:t>, $4 over 80 </a:t>
            </a:r>
            <a:r>
              <a:rPr lang="en-US" sz="1400" dirty="0" err="1"/>
              <a:t>hrs</a:t>
            </a:r>
            <a:endParaRPr lang="en-US" sz="1400" b="1" dirty="0">
              <a:solidFill>
                <a:srgbClr val="0070C0"/>
              </a:solidFill>
            </a:endParaRPr>
          </a:p>
          <a:p>
            <a:br>
              <a:rPr lang="en-US" sz="1050" b="1" dirty="0"/>
            </a:br>
            <a:endParaRPr lang="en-US" sz="1050" b="1" dirty="0"/>
          </a:p>
          <a:p>
            <a:r>
              <a:rPr lang="en-US" sz="1400" dirty="0"/>
              <a:t>Families who sign a volunteer contract (i.e. board treasurer; parent helper; thank-you writer; laborer; </a:t>
            </a:r>
            <a:r>
              <a:rPr lang="en-US" sz="1400" dirty="0" err="1"/>
              <a:t>etc</a:t>
            </a:r>
            <a:r>
              <a:rPr lang="en-US" sz="1400" dirty="0"/>
              <a:t>) receive a discount of $2 per hour for their child(</a:t>
            </a:r>
            <a:r>
              <a:rPr lang="en-US" sz="1400" dirty="0" err="1"/>
              <a:t>ren</a:t>
            </a:r>
            <a:r>
              <a:rPr lang="en-US" sz="1400" dirty="0"/>
              <a:t>)’s attendance and they have access to qualify for in-house scholarships.  </a:t>
            </a:r>
          </a:p>
          <a:p>
            <a:endParaRPr lang="en-US" sz="1400" dirty="0"/>
          </a:p>
          <a:p>
            <a:r>
              <a:rPr lang="en-US" sz="1400" dirty="0"/>
              <a:t>* We do not feel tuition could be raised without losing enrollment</a:t>
            </a:r>
          </a:p>
          <a:p>
            <a:endParaRPr lang="en-US" sz="1400" b="1" u="sng" dirty="0">
              <a:solidFill>
                <a:srgbClr val="00B050"/>
              </a:solidFill>
            </a:endParaRPr>
          </a:p>
          <a:p>
            <a:endParaRPr lang="en-US" sz="1200" dirty="0">
              <a:solidFill>
                <a:srgbClr val="0070C0"/>
              </a:solidFill>
            </a:endParaRPr>
          </a:p>
          <a:p>
            <a:r>
              <a:rPr lang="en-US" sz="1200" dirty="0">
                <a:solidFill>
                  <a:srgbClr val="0070C0"/>
                </a:solidFill>
              </a:rPr>
              <a:t>		</a:t>
            </a:r>
          </a:p>
        </p:txBody>
      </p:sp>
      <p:sp>
        <p:nvSpPr>
          <p:cNvPr id="3" name="Slide Number Placeholder 2"/>
          <p:cNvSpPr>
            <a:spLocks noGrp="1"/>
          </p:cNvSpPr>
          <p:nvPr>
            <p:ph type="sldNum" sz="quarter" idx="12"/>
          </p:nvPr>
        </p:nvSpPr>
        <p:spPr/>
        <p:txBody>
          <a:bodyPr/>
          <a:lstStyle/>
          <a:p>
            <a:fld id="{7907607A-ADF0-4558-9D3F-4E8DC2EB5F14}" type="slidenum">
              <a:rPr lang="en-US" smtClean="0"/>
              <a:t>3</a:t>
            </a:fld>
            <a:endParaRPr lang="en-US"/>
          </a:p>
        </p:txBody>
      </p:sp>
    </p:spTree>
    <p:extLst>
      <p:ext uri="{BB962C8B-B14F-4D97-AF65-F5344CB8AC3E}">
        <p14:creationId xmlns:p14="http://schemas.microsoft.com/office/powerpoint/2010/main" val="147106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282953999"/>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228600" y="152400"/>
            <a:ext cx="8382000" cy="954107"/>
          </a:xfrm>
          <a:prstGeom prst="rect">
            <a:avLst/>
          </a:prstGeom>
          <a:noFill/>
        </p:spPr>
        <p:txBody>
          <a:bodyPr wrap="square" rtlCol="0">
            <a:spAutoFit/>
          </a:bodyPr>
          <a:lstStyle/>
          <a:p>
            <a:r>
              <a:rPr lang="en-US" sz="2800" b="1" u="sng" dirty="0">
                <a:solidFill>
                  <a:srgbClr val="00B050"/>
                </a:solidFill>
              </a:rPr>
              <a:t>Benefits of </a:t>
            </a:r>
          </a:p>
          <a:p>
            <a:r>
              <a:rPr lang="en-US" sz="2800" b="1" u="sng" dirty="0">
                <a:solidFill>
                  <a:srgbClr val="00B050"/>
                </a:solidFill>
              </a:rPr>
              <a:t>Licensed Services</a:t>
            </a:r>
          </a:p>
        </p:txBody>
      </p:sp>
      <p:sp>
        <p:nvSpPr>
          <p:cNvPr id="4" name="Slide Number Placeholder 3"/>
          <p:cNvSpPr>
            <a:spLocks noGrp="1"/>
          </p:cNvSpPr>
          <p:nvPr>
            <p:ph type="sldNum" sz="quarter" idx="12"/>
          </p:nvPr>
        </p:nvSpPr>
        <p:spPr/>
        <p:txBody>
          <a:bodyPr/>
          <a:lstStyle/>
          <a:p>
            <a:fld id="{7907607A-ADF0-4558-9D3F-4E8DC2EB5F14}" type="slidenum">
              <a:rPr lang="en-US" smtClean="0"/>
              <a:t>4</a:t>
            </a:fld>
            <a:endParaRPr lang="en-US"/>
          </a:p>
        </p:txBody>
      </p:sp>
    </p:spTree>
    <p:extLst>
      <p:ext uri="{BB962C8B-B14F-4D97-AF65-F5344CB8AC3E}">
        <p14:creationId xmlns:p14="http://schemas.microsoft.com/office/powerpoint/2010/main" val="162626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808308840"/>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52400" y="157892"/>
            <a:ext cx="2971800" cy="954107"/>
          </a:xfrm>
          <a:prstGeom prst="rect">
            <a:avLst/>
          </a:prstGeom>
          <a:noFill/>
        </p:spPr>
        <p:txBody>
          <a:bodyPr wrap="square" rtlCol="0">
            <a:spAutoFit/>
          </a:bodyPr>
          <a:lstStyle/>
          <a:p>
            <a:r>
              <a:rPr lang="en-US" sz="2800" b="1" u="sng" dirty="0">
                <a:solidFill>
                  <a:srgbClr val="00B050"/>
                </a:solidFill>
              </a:rPr>
              <a:t>Administrative</a:t>
            </a:r>
          </a:p>
          <a:p>
            <a:r>
              <a:rPr lang="en-US" sz="2800" b="1" u="sng" dirty="0">
                <a:solidFill>
                  <a:srgbClr val="00B050"/>
                </a:solidFill>
              </a:rPr>
              <a:t>Workload</a:t>
            </a:r>
          </a:p>
        </p:txBody>
      </p:sp>
      <p:sp>
        <p:nvSpPr>
          <p:cNvPr id="4" name="Slide Number Placeholder 3"/>
          <p:cNvSpPr>
            <a:spLocks noGrp="1"/>
          </p:cNvSpPr>
          <p:nvPr>
            <p:ph type="sldNum" sz="quarter" idx="12"/>
          </p:nvPr>
        </p:nvSpPr>
        <p:spPr/>
        <p:txBody>
          <a:bodyPr/>
          <a:lstStyle/>
          <a:p>
            <a:fld id="{7907607A-ADF0-4558-9D3F-4E8DC2EB5F14}" type="slidenum">
              <a:rPr lang="en-US" smtClean="0"/>
              <a:t>5</a:t>
            </a:fld>
            <a:endParaRPr lang="en-US"/>
          </a:p>
        </p:txBody>
      </p:sp>
    </p:spTree>
    <p:extLst>
      <p:ext uri="{BB962C8B-B14F-4D97-AF65-F5344CB8AC3E}">
        <p14:creationId xmlns:p14="http://schemas.microsoft.com/office/powerpoint/2010/main" val="3711233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907607A-ADF0-4558-9D3F-4E8DC2EB5F14}" type="slidenum">
              <a:rPr lang="en-US" smtClean="0"/>
              <a:t>6</a:t>
            </a:fld>
            <a:endParaRPr lang="en-US"/>
          </a:p>
        </p:txBody>
      </p:sp>
      <p:sp>
        <p:nvSpPr>
          <p:cNvPr id="4" name="Content Placeholder 3"/>
          <p:cNvSpPr>
            <a:spLocks noGrp="1"/>
          </p:cNvSpPr>
          <p:nvPr>
            <p:ph idx="4294967295"/>
          </p:nvPr>
        </p:nvSpPr>
        <p:spPr>
          <a:xfrm>
            <a:off x="76200" y="76200"/>
            <a:ext cx="9067800" cy="6781800"/>
          </a:xfrm>
        </p:spPr>
        <p:txBody>
          <a:bodyPr>
            <a:normAutofit fontScale="92500" lnSpcReduction="10000"/>
          </a:bodyPr>
          <a:lstStyle/>
          <a:p>
            <a:pPr marL="0" indent="0">
              <a:buNone/>
            </a:pPr>
            <a:r>
              <a:rPr lang="en-US" sz="2800" b="1" u="sng" dirty="0">
                <a:solidFill>
                  <a:srgbClr val="00B050"/>
                </a:solidFill>
              </a:rPr>
              <a:t>Are other Alaskan Cities Doing This?</a:t>
            </a:r>
          </a:p>
          <a:p>
            <a:pPr marL="0" indent="0">
              <a:buNone/>
            </a:pPr>
            <a:endParaRPr lang="en-US" sz="1500" dirty="0"/>
          </a:p>
          <a:p>
            <a:pPr marL="0" indent="0">
              <a:buNone/>
            </a:pPr>
            <a:r>
              <a:rPr lang="en-US" sz="1500" dirty="0"/>
              <a:t>Although there are no other Alaskan cities offering these services, that is because other cities have access to federal early childhood funds through Head Start.  In the state of Alaska Head Start is currently the only way federal money for early childhood services is received, and we are ineligible for Head Start due to our demographics.</a:t>
            </a:r>
          </a:p>
          <a:p>
            <a:pPr marL="0" indent="0">
              <a:buNone/>
            </a:pPr>
            <a:endParaRPr lang="en-US" sz="3300" b="1" u="sng" dirty="0">
              <a:solidFill>
                <a:srgbClr val="00B050"/>
              </a:solidFill>
            </a:endParaRPr>
          </a:p>
          <a:p>
            <a:pPr marL="0" indent="0">
              <a:buNone/>
            </a:pPr>
            <a:r>
              <a:rPr lang="en-US" sz="3000" b="1" u="sng" dirty="0">
                <a:solidFill>
                  <a:srgbClr val="00B050"/>
                </a:solidFill>
              </a:rPr>
              <a:t>Economy of Early Childhood Education</a:t>
            </a:r>
          </a:p>
          <a:p>
            <a:pPr marL="0" indent="0">
              <a:buNone/>
            </a:pPr>
            <a:endParaRPr lang="en-US" sz="1200" b="1" u="sng" dirty="0">
              <a:solidFill>
                <a:srgbClr val="00B050"/>
              </a:solidFill>
            </a:endParaRPr>
          </a:p>
          <a:p>
            <a:pPr marL="0" indent="0">
              <a:buNone/>
            </a:pPr>
            <a:r>
              <a:rPr lang="en-US" sz="1500" b="1" dirty="0"/>
              <a:t>See email attachment: Dollars and Sense: A Review of Economic Analyses of Pre-K.  Below are some excerpts:</a:t>
            </a:r>
            <a:br>
              <a:rPr lang="en-US" sz="1500" b="1" dirty="0"/>
            </a:br>
            <a:endParaRPr lang="en-US" sz="1500" b="1" dirty="0"/>
          </a:p>
          <a:p>
            <a:r>
              <a:rPr lang="en-US" sz="1500" dirty="0"/>
              <a:t>“Recently, economic analyses have helped policymakers distinguish pre-kindergarten as a sound public investment strategy that yields impressive fiscal returns, reduces spending on crime and remedial and special education, generates increased tax revenues, and improves short and long-term outcomes for children, families, and communities” (pg. 2.)</a:t>
            </a:r>
          </a:p>
          <a:p>
            <a:endParaRPr lang="en-US" sz="1500" dirty="0"/>
          </a:p>
          <a:p>
            <a:r>
              <a:rPr lang="en-US" sz="1500" dirty="0"/>
              <a:t>“high-quality pre-k… create(s) a more productive workforce, to stimulate the economy, and to yield significant financial returns” (pg. 27.)</a:t>
            </a:r>
          </a:p>
          <a:p>
            <a:endParaRPr lang="en-US" sz="1500" dirty="0"/>
          </a:p>
          <a:p>
            <a:r>
              <a:rPr lang="en-US" sz="1500" dirty="0"/>
              <a:t>“these findings make a powerful case for investing in pre-k and for its impressive returns to the economy, to communities, and to children” (pg. 2.)</a:t>
            </a:r>
          </a:p>
          <a:p>
            <a:endParaRPr lang="en-US" sz="1500" b="1" dirty="0"/>
          </a:p>
          <a:p>
            <a:r>
              <a:rPr lang="en-US" sz="1500" dirty="0"/>
              <a:t>“Research also clearly shows that a more educated workforce increases a nation’s productivity.  This analysis uses empirical data from an experimental pre-k study and macroeconomic theory to calculate the economic benefits accrued to society from increased workforce productivity as a result of participation in a high-quality pre-k program open to all three and four year olds” (pg. 18.)</a:t>
            </a:r>
            <a:br>
              <a:rPr lang="en-US" sz="1500" b="1" dirty="0"/>
            </a:br>
            <a:endParaRPr lang="en-US" sz="1500" b="1" dirty="0"/>
          </a:p>
          <a:p>
            <a:pPr marL="0" indent="0">
              <a:buNone/>
            </a:pPr>
            <a:endParaRPr lang="en-US" sz="1500" dirty="0"/>
          </a:p>
          <a:p>
            <a:pPr marL="0" indent="0">
              <a:buNone/>
            </a:pPr>
            <a:endParaRPr lang="en-US" sz="3000" b="1" u="sng" dirty="0">
              <a:solidFill>
                <a:srgbClr val="00B050"/>
              </a:solidFill>
            </a:endParaRPr>
          </a:p>
          <a:p>
            <a:pPr marL="0" indent="0">
              <a:buNone/>
            </a:pPr>
            <a:endParaRPr lang="en-US" sz="3000" b="1" u="sng" dirty="0">
              <a:solidFill>
                <a:srgbClr val="00B050"/>
              </a:solidFill>
            </a:endParaRPr>
          </a:p>
        </p:txBody>
      </p:sp>
    </p:spTree>
    <p:extLst>
      <p:ext uri="{BB962C8B-B14F-4D97-AF65-F5344CB8AC3E}">
        <p14:creationId xmlns:p14="http://schemas.microsoft.com/office/powerpoint/2010/main" val="2748601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42423</TotalTime>
  <Words>725</Words>
  <Application>Microsoft Office PowerPoint</Application>
  <PresentationFormat>On-screen Show (4:3)</PresentationFormat>
  <Paragraphs>121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ErinTravis</dc:creator>
  <cp:lastModifiedBy>Karen Platt</cp:lastModifiedBy>
  <cp:revision>128</cp:revision>
  <cp:lastPrinted>2017-09-06T20:32:53Z</cp:lastPrinted>
  <dcterms:created xsi:type="dcterms:W3CDTF">2017-03-23T18:16:55Z</dcterms:created>
  <dcterms:modified xsi:type="dcterms:W3CDTF">2017-09-07T18:13:44Z</dcterms:modified>
</cp:coreProperties>
</file>