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12"/>
  </p:notesMasterIdLst>
  <p:sldIdLst>
    <p:sldId id="281" r:id="rId5"/>
    <p:sldId id="287" r:id="rId6"/>
    <p:sldId id="284" r:id="rId7"/>
    <p:sldId id="285" r:id="rId8"/>
    <p:sldId id="286" r:id="rId9"/>
    <p:sldId id="288" r:id="rId10"/>
    <p:sldId id="289"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20" d="100"/>
          <a:sy n="120" d="100"/>
        </p:scale>
        <p:origin x="120" y="25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B94D2E-832E-4454-88B1-C6C215C9E55C}" type="datetimeFigureOut">
              <a:rPr lang="en-US" smtClean="0"/>
              <a:t>8/27/2019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0A0A09-6FA2-432A-878F-290AC51C7288}" type="slidenum">
              <a:rPr lang="en-US" smtClean="0"/>
              <a:t>‹#›</a:t>
            </a:fld>
            <a:endParaRPr lang="en-US" dirty="0"/>
          </a:p>
        </p:txBody>
      </p:sp>
    </p:spTree>
    <p:extLst>
      <p:ext uri="{BB962C8B-B14F-4D97-AF65-F5344CB8AC3E}">
        <p14:creationId xmlns:p14="http://schemas.microsoft.com/office/powerpoint/2010/main" val="3004936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r>
              <a:rPr lang="en-US" dirty="0"/>
              <a:t>6/6/2019</a:t>
            </a: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6/6/2019</a:t>
            </a:r>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dirty="0"/>
              <a:t>6/6/2019</a:t>
            </a:r>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dirty="0"/>
              <a:t>6/6/2019</a:t>
            </a:r>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dirty="0"/>
              <a:t>6/6/2019</a:t>
            </a:r>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r>
              <a:rPr lang="en-US" dirty="0"/>
              <a:t>6/6/2019</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r>
              <a:rPr lang="en-US" dirty="0"/>
              <a:t>6/6/2019</a:t>
            </a:r>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r>
              <a:rPr lang="en-US" dirty="0"/>
              <a:t>6/6/2019</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r>
              <a:rPr lang="en-US" dirty="0"/>
              <a:t>6/6/2019</a:t>
            </a:r>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6/6/2019</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dirty="0"/>
              <a:t>6/6/2019</a:t>
            </a:r>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dirty="0"/>
              <a:t>6/6/2019</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dirty="0"/>
              <a:t>6/6/2019</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t>6/6/2019</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6/6/2019</a:t>
            </a:r>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6/6/2019</a:t>
            </a:r>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dirty="0"/>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6/6/2019</a:t>
            </a:r>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r>
              <a:rPr lang="en-US" dirty="0"/>
              <a:t>6/6/2019</a:t>
            </a: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2668F1A4-6DBB-4F0B-A679-6EE548363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5">
            <a:extLst>
              <a:ext uri="{FF2B5EF4-FFF2-40B4-BE49-F238E27FC236}">
                <a16:creationId xmlns:a16="http://schemas.microsoft.com/office/drawing/2014/main" id="{B8DBF1C0-B8F1-4AAC-8704-256BA0E9D6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6" name="Picture 5" descr="purple tinted chalkboard">
            <a:extLst>
              <a:ext uri="{FF2B5EF4-FFF2-40B4-BE49-F238E27FC236}">
                <a16:creationId xmlns:a16="http://schemas.microsoft.com/office/drawing/2014/main" id="{12751E25-7490-4E9F-B6B6-99147D39E66E}"/>
              </a:ext>
            </a:extLst>
          </p:cNvPr>
          <p:cNvPicPr>
            <a:picLocks noChangeAspect="1"/>
          </p:cNvPicPr>
          <p:nvPr/>
        </p:nvPicPr>
        <p:blipFill rotWithShape="1">
          <a:blip r:embed="rId2">
            <a:alphaModFix amt="55000"/>
          </a:blip>
          <a:srcRect r="-1" b="21257"/>
          <a:stretch/>
        </p:blipFill>
        <p:spPr>
          <a:xfrm>
            <a:off x="474133" y="474133"/>
            <a:ext cx="11243734" cy="5909733"/>
          </a:xfrm>
          <a:prstGeom prst="rect">
            <a:avLst/>
          </a:prstGeom>
          <a:noFill/>
        </p:spPr>
      </p:pic>
      <p:sp>
        <p:nvSpPr>
          <p:cNvPr id="2" name="Title 1">
            <a:extLst>
              <a:ext uri="{FF2B5EF4-FFF2-40B4-BE49-F238E27FC236}">
                <a16:creationId xmlns:a16="http://schemas.microsoft.com/office/drawing/2014/main" id="{235B1457-35E0-409B-98CD-F11D19CA6FA5}"/>
              </a:ext>
            </a:extLst>
          </p:cNvPr>
          <p:cNvSpPr>
            <a:spLocks noGrp="1"/>
          </p:cNvSpPr>
          <p:nvPr>
            <p:ph type="ctrTitle"/>
          </p:nvPr>
        </p:nvSpPr>
        <p:spPr>
          <a:xfrm>
            <a:off x="1154954" y="962107"/>
            <a:ext cx="9282858" cy="3864335"/>
          </a:xfrm>
        </p:spPr>
        <p:txBody>
          <a:bodyPr>
            <a:normAutofit/>
          </a:bodyPr>
          <a:lstStyle/>
          <a:p>
            <a:pPr algn="ctr"/>
            <a:r>
              <a:rPr lang="en-US" sz="7200" b="1" dirty="0">
                <a:solidFill>
                  <a:srgbClr val="FFFFFF"/>
                </a:solidFill>
              </a:rPr>
              <a:t>LAW ENFORCEMENT</a:t>
            </a:r>
            <a:br>
              <a:rPr lang="en-US" sz="7200" b="1" dirty="0">
                <a:solidFill>
                  <a:srgbClr val="FFFFFF"/>
                </a:solidFill>
              </a:rPr>
            </a:br>
            <a:r>
              <a:rPr lang="en-US" sz="7200" b="1" dirty="0">
                <a:solidFill>
                  <a:srgbClr val="FFFFFF"/>
                </a:solidFill>
              </a:rPr>
              <a:t>IN</a:t>
            </a:r>
            <a:br>
              <a:rPr lang="en-US" sz="7200" b="1" dirty="0">
                <a:solidFill>
                  <a:srgbClr val="FFFFFF"/>
                </a:solidFill>
              </a:rPr>
            </a:br>
            <a:r>
              <a:rPr lang="en-US" sz="7200" b="1" dirty="0">
                <a:solidFill>
                  <a:srgbClr val="FFFFFF"/>
                </a:solidFill>
              </a:rPr>
              <a:t>GUSTAVUS</a:t>
            </a:r>
          </a:p>
        </p:txBody>
      </p:sp>
      <p:sp>
        <p:nvSpPr>
          <p:cNvPr id="52" name="Rectangle 51">
            <a:extLst>
              <a:ext uri="{FF2B5EF4-FFF2-40B4-BE49-F238E27FC236}">
                <a16:creationId xmlns:a16="http://schemas.microsoft.com/office/drawing/2014/main" id="{B70F7E59-C971-4F55-8E3A-1E583B65F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06583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urple tinted chalkboard">
            <a:extLst>
              <a:ext uri="{FF2B5EF4-FFF2-40B4-BE49-F238E27FC236}">
                <a16:creationId xmlns:a16="http://schemas.microsoft.com/office/drawing/2014/main" id="{12751E25-7490-4E9F-B6B6-99147D39E66E}"/>
              </a:ext>
            </a:extLst>
          </p:cNvPr>
          <p:cNvPicPr>
            <a:picLocks noChangeAspect="1"/>
          </p:cNvPicPr>
          <p:nvPr/>
        </p:nvPicPr>
        <p:blipFill rotWithShape="1">
          <a:blip r:embed="rId2">
            <a:alphaModFix amt="55000"/>
          </a:blip>
          <a:srcRect r="-1" b="21257"/>
          <a:stretch/>
        </p:blipFill>
        <p:spPr>
          <a:xfrm>
            <a:off x="474133" y="474133"/>
            <a:ext cx="11243734" cy="5909733"/>
          </a:xfrm>
          <a:prstGeom prst="rect">
            <a:avLst/>
          </a:prstGeom>
          <a:noFill/>
        </p:spPr>
      </p:pic>
      <p:sp>
        <p:nvSpPr>
          <p:cNvPr id="2" name="Title 1">
            <a:extLst>
              <a:ext uri="{FF2B5EF4-FFF2-40B4-BE49-F238E27FC236}">
                <a16:creationId xmlns:a16="http://schemas.microsoft.com/office/drawing/2014/main" id="{235B1457-35E0-409B-98CD-F11D19CA6FA5}"/>
              </a:ext>
            </a:extLst>
          </p:cNvPr>
          <p:cNvSpPr>
            <a:spLocks noGrp="1"/>
          </p:cNvSpPr>
          <p:nvPr>
            <p:ph type="ctrTitle"/>
          </p:nvPr>
        </p:nvSpPr>
        <p:spPr>
          <a:xfrm>
            <a:off x="1154954" y="962107"/>
            <a:ext cx="9282858" cy="4548147"/>
          </a:xfrm>
        </p:spPr>
        <p:txBody>
          <a:bodyPr>
            <a:normAutofit/>
          </a:bodyPr>
          <a:lstStyle/>
          <a:p>
            <a:pPr algn="ctr"/>
            <a:r>
              <a:rPr lang="en-US" sz="7200" b="1" dirty="0">
                <a:solidFill>
                  <a:srgbClr val="FFC000"/>
                </a:solidFill>
              </a:rPr>
              <a:t>WHY</a:t>
            </a:r>
            <a:br>
              <a:rPr lang="en-US" sz="7200" b="1" dirty="0">
                <a:solidFill>
                  <a:srgbClr val="FFC000"/>
                </a:solidFill>
              </a:rPr>
            </a:br>
            <a:r>
              <a:rPr lang="en-US" sz="7200" b="1" dirty="0">
                <a:solidFill>
                  <a:srgbClr val="FFC000"/>
                </a:solidFill>
              </a:rPr>
              <a:t>WHAT</a:t>
            </a:r>
            <a:br>
              <a:rPr lang="en-US" sz="7200" b="1" dirty="0">
                <a:solidFill>
                  <a:srgbClr val="FFC000"/>
                </a:solidFill>
              </a:rPr>
            </a:br>
            <a:r>
              <a:rPr lang="en-US" sz="7200" b="1" dirty="0">
                <a:solidFill>
                  <a:srgbClr val="FFC000"/>
                </a:solidFill>
              </a:rPr>
              <a:t>WHEN</a:t>
            </a:r>
            <a:br>
              <a:rPr lang="en-US" sz="4000" dirty="0">
                <a:solidFill>
                  <a:srgbClr val="FFFFFF"/>
                </a:solidFill>
              </a:rPr>
            </a:br>
            <a:endParaRPr lang="en-US" sz="4000" dirty="0">
              <a:solidFill>
                <a:srgbClr val="FFFFFF"/>
              </a:solidFill>
            </a:endParaRPr>
          </a:p>
        </p:txBody>
      </p:sp>
    </p:spTree>
    <p:extLst>
      <p:ext uri="{BB962C8B-B14F-4D97-AF65-F5344CB8AC3E}">
        <p14:creationId xmlns:p14="http://schemas.microsoft.com/office/powerpoint/2010/main" val="2200647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urple tinted chalkboard">
            <a:extLst>
              <a:ext uri="{FF2B5EF4-FFF2-40B4-BE49-F238E27FC236}">
                <a16:creationId xmlns:a16="http://schemas.microsoft.com/office/drawing/2014/main" id="{12751E25-7490-4E9F-B6B6-99147D39E66E}"/>
              </a:ext>
            </a:extLst>
          </p:cNvPr>
          <p:cNvPicPr>
            <a:picLocks noChangeAspect="1"/>
          </p:cNvPicPr>
          <p:nvPr/>
        </p:nvPicPr>
        <p:blipFill rotWithShape="1">
          <a:blip r:embed="rId2">
            <a:alphaModFix amt="55000"/>
          </a:blip>
          <a:srcRect r="-1" b="21257"/>
          <a:stretch/>
        </p:blipFill>
        <p:spPr>
          <a:xfrm>
            <a:off x="474133" y="474133"/>
            <a:ext cx="11243734" cy="5909733"/>
          </a:xfrm>
          <a:prstGeom prst="rect">
            <a:avLst/>
          </a:prstGeom>
          <a:noFill/>
        </p:spPr>
      </p:pic>
      <p:sp>
        <p:nvSpPr>
          <p:cNvPr id="2" name="Title 1">
            <a:extLst>
              <a:ext uri="{FF2B5EF4-FFF2-40B4-BE49-F238E27FC236}">
                <a16:creationId xmlns:a16="http://schemas.microsoft.com/office/drawing/2014/main" id="{235B1457-35E0-409B-98CD-F11D19CA6FA5}"/>
              </a:ext>
            </a:extLst>
          </p:cNvPr>
          <p:cNvSpPr>
            <a:spLocks noGrp="1"/>
          </p:cNvSpPr>
          <p:nvPr>
            <p:ph type="ctrTitle"/>
          </p:nvPr>
        </p:nvSpPr>
        <p:spPr>
          <a:xfrm>
            <a:off x="1154954" y="962107"/>
            <a:ext cx="9282858" cy="4548147"/>
          </a:xfrm>
        </p:spPr>
        <p:txBody>
          <a:bodyPr>
            <a:normAutofit fontScale="90000"/>
          </a:bodyPr>
          <a:lstStyle/>
          <a:p>
            <a:pPr algn="ctr"/>
            <a:r>
              <a:rPr lang="en-US" sz="7200" b="1" dirty="0">
                <a:solidFill>
                  <a:srgbClr val="FFC000"/>
                </a:solidFill>
              </a:rPr>
              <a:t>WHY?</a:t>
            </a:r>
            <a:br>
              <a:rPr lang="en-US" sz="7200" b="1" dirty="0">
                <a:solidFill>
                  <a:srgbClr val="FFC000"/>
                </a:solidFill>
              </a:rPr>
            </a:br>
            <a:br>
              <a:rPr lang="en-US" sz="7200" dirty="0">
                <a:solidFill>
                  <a:srgbClr val="FFFFFF"/>
                </a:solidFill>
              </a:rPr>
            </a:br>
            <a:r>
              <a:rPr lang="en-US" sz="4000" dirty="0">
                <a:solidFill>
                  <a:srgbClr val="FFFFFF"/>
                </a:solidFill>
              </a:rPr>
              <a:t>PRO-ACTIVE vs REACTIVE</a:t>
            </a:r>
            <a:br>
              <a:rPr lang="en-US" sz="4000" dirty="0">
                <a:solidFill>
                  <a:srgbClr val="FFFFFF"/>
                </a:solidFill>
              </a:rPr>
            </a:br>
            <a:r>
              <a:rPr lang="en-US" sz="4000" dirty="0">
                <a:solidFill>
                  <a:srgbClr val="FFFFFF"/>
                </a:solidFill>
              </a:rPr>
              <a:t>INCREASING EVENTS</a:t>
            </a:r>
            <a:br>
              <a:rPr lang="en-US" sz="4000" dirty="0">
                <a:solidFill>
                  <a:srgbClr val="FFFFFF"/>
                </a:solidFill>
              </a:rPr>
            </a:br>
            <a:r>
              <a:rPr lang="en-US" sz="4000" dirty="0">
                <a:solidFill>
                  <a:srgbClr val="FFFFFF"/>
                </a:solidFill>
              </a:rPr>
              <a:t>SEASONAL GROWTH</a:t>
            </a:r>
            <a:br>
              <a:rPr lang="en-US" sz="4000" dirty="0">
                <a:solidFill>
                  <a:srgbClr val="FFFFFF"/>
                </a:solidFill>
              </a:rPr>
            </a:br>
            <a:r>
              <a:rPr lang="en-US" sz="4000" dirty="0">
                <a:solidFill>
                  <a:srgbClr val="FFFFFF"/>
                </a:solidFill>
              </a:rPr>
              <a:t>POPULATION </a:t>
            </a:r>
            <a:br>
              <a:rPr lang="en-US" sz="4000" dirty="0">
                <a:solidFill>
                  <a:srgbClr val="FFFFFF"/>
                </a:solidFill>
              </a:rPr>
            </a:br>
            <a:endParaRPr lang="en-US" sz="4000" dirty="0">
              <a:solidFill>
                <a:srgbClr val="FFFFFF"/>
              </a:solidFill>
            </a:endParaRPr>
          </a:p>
        </p:txBody>
      </p:sp>
    </p:spTree>
    <p:extLst>
      <p:ext uri="{BB962C8B-B14F-4D97-AF65-F5344CB8AC3E}">
        <p14:creationId xmlns:p14="http://schemas.microsoft.com/office/powerpoint/2010/main" val="3668350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urple tinted chalkboard">
            <a:extLst>
              <a:ext uri="{FF2B5EF4-FFF2-40B4-BE49-F238E27FC236}">
                <a16:creationId xmlns:a16="http://schemas.microsoft.com/office/drawing/2014/main" id="{12751E25-7490-4E9F-B6B6-99147D39E66E}"/>
              </a:ext>
            </a:extLst>
          </p:cNvPr>
          <p:cNvPicPr>
            <a:picLocks noChangeAspect="1"/>
          </p:cNvPicPr>
          <p:nvPr/>
        </p:nvPicPr>
        <p:blipFill rotWithShape="1">
          <a:blip r:embed="rId2">
            <a:alphaModFix amt="55000"/>
          </a:blip>
          <a:srcRect r="-1" b="21257"/>
          <a:stretch/>
        </p:blipFill>
        <p:spPr>
          <a:xfrm>
            <a:off x="474133" y="474133"/>
            <a:ext cx="11243734" cy="5909733"/>
          </a:xfrm>
          <a:prstGeom prst="rect">
            <a:avLst/>
          </a:prstGeom>
          <a:noFill/>
        </p:spPr>
      </p:pic>
      <p:sp>
        <p:nvSpPr>
          <p:cNvPr id="2" name="Title 1">
            <a:extLst>
              <a:ext uri="{FF2B5EF4-FFF2-40B4-BE49-F238E27FC236}">
                <a16:creationId xmlns:a16="http://schemas.microsoft.com/office/drawing/2014/main" id="{235B1457-35E0-409B-98CD-F11D19CA6FA5}"/>
              </a:ext>
            </a:extLst>
          </p:cNvPr>
          <p:cNvSpPr>
            <a:spLocks noGrp="1"/>
          </p:cNvSpPr>
          <p:nvPr>
            <p:ph type="ctrTitle"/>
          </p:nvPr>
        </p:nvSpPr>
        <p:spPr>
          <a:xfrm>
            <a:off x="1154954" y="962107"/>
            <a:ext cx="9282858" cy="4548147"/>
          </a:xfrm>
        </p:spPr>
        <p:txBody>
          <a:bodyPr>
            <a:normAutofit fontScale="90000"/>
          </a:bodyPr>
          <a:lstStyle/>
          <a:p>
            <a:pPr algn="ctr"/>
            <a:r>
              <a:rPr lang="en-US" sz="7200" b="1" dirty="0">
                <a:solidFill>
                  <a:srgbClr val="FFC000"/>
                </a:solidFill>
              </a:rPr>
              <a:t>WHAT?</a:t>
            </a:r>
            <a:br>
              <a:rPr lang="en-US" sz="7200" b="1" dirty="0">
                <a:solidFill>
                  <a:srgbClr val="FFC000"/>
                </a:solidFill>
              </a:rPr>
            </a:br>
            <a:br>
              <a:rPr lang="en-US" sz="7200" dirty="0">
                <a:solidFill>
                  <a:srgbClr val="FFFFFF"/>
                </a:solidFill>
              </a:rPr>
            </a:br>
            <a:r>
              <a:rPr lang="en-US" sz="4000" dirty="0">
                <a:solidFill>
                  <a:srgbClr val="FFFFFF"/>
                </a:solidFill>
              </a:rPr>
              <a:t>STATUS QUO</a:t>
            </a:r>
            <a:br>
              <a:rPr lang="en-US" sz="7200" dirty="0">
                <a:solidFill>
                  <a:srgbClr val="FFFFFF"/>
                </a:solidFill>
              </a:rPr>
            </a:br>
            <a:r>
              <a:rPr lang="en-US" sz="4000" dirty="0">
                <a:solidFill>
                  <a:srgbClr val="FFFFFF"/>
                </a:solidFill>
              </a:rPr>
              <a:t>COMPLIANCE OFFICER</a:t>
            </a:r>
            <a:br>
              <a:rPr lang="en-US" sz="4000" dirty="0">
                <a:solidFill>
                  <a:srgbClr val="FFFFFF"/>
                </a:solidFill>
              </a:rPr>
            </a:br>
            <a:r>
              <a:rPr lang="en-US" sz="4000" dirty="0">
                <a:solidFill>
                  <a:srgbClr val="FFFFFF"/>
                </a:solidFill>
              </a:rPr>
              <a:t>VPSO</a:t>
            </a:r>
            <a:br>
              <a:rPr lang="en-US" sz="4000" dirty="0">
                <a:solidFill>
                  <a:srgbClr val="FFFFFF"/>
                </a:solidFill>
              </a:rPr>
            </a:br>
            <a:r>
              <a:rPr lang="en-US" sz="4000" dirty="0">
                <a:solidFill>
                  <a:srgbClr val="FFFFFF"/>
                </a:solidFill>
              </a:rPr>
              <a:t>CITY POLICE OFFICER</a:t>
            </a:r>
          </a:p>
        </p:txBody>
      </p:sp>
    </p:spTree>
    <p:extLst>
      <p:ext uri="{BB962C8B-B14F-4D97-AF65-F5344CB8AC3E}">
        <p14:creationId xmlns:p14="http://schemas.microsoft.com/office/powerpoint/2010/main" val="50401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B1457-35E0-409B-98CD-F11D19CA6FA5}"/>
              </a:ext>
            </a:extLst>
          </p:cNvPr>
          <p:cNvSpPr>
            <a:spLocks noGrp="1"/>
          </p:cNvSpPr>
          <p:nvPr>
            <p:ph type="ctrTitle"/>
          </p:nvPr>
        </p:nvSpPr>
        <p:spPr>
          <a:xfrm>
            <a:off x="1154954" y="962108"/>
            <a:ext cx="9282858" cy="5263763"/>
          </a:xfrm>
        </p:spPr>
        <p:txBody>
          <a:bodyPr>
            <a:normAutofit fontScale="90000"/>
          </a:bodyPr>
          <a:lstStyle/>
          <a:p>
            <a:pPr lvl="0"/>
            <a:r>
              <a:rPr lang="en-US" sz="4800" b="1" dirty="0">
                <a:solidFill>
                  <a:srgbClr val="FFC000"/>
                </a:solidFill>
              </a:rPr>
              <a:t>								VPSO</a:t>
            </a:r>
            <a:br>
              <a:rPr lang="en-US" sz="7200" b="1" dirty="0">
                <a:solidFill>
                  <a:srgbClr val="FFC000"/>
                </a:solidFill>
              </a:rPr>
            </a:br>
            <a:br>
              <a:rPr lang="en-US" sz="7200" b="1" dirty="0">
                <a:solidFill>
                  <a:srgbClr val="FFC000"/>
                </a:solidFill>
              </a:rPr>
            </a:br>
            <a:r>
              <a:rPr lang="en-US" sz="2000" dirty="0"/>
              <a:t>A village safety officer </a:t>
            </a:r>
            <a:r>
              <a:rPr lang="en-US" sz="2000" dirty="0">
                <a:solidFill>
                  <a:srgbClr val="FFFF00"/>
                </a:solidFill>
              </a:rPr>
              <a:t>MAY</a:t>
            </a:r>
            <a:r>
              <a:rPr lang="en-US" sz="2000" dirty="0"/>
              <a:t> be able to carry a firearm contingent on approved training and contract agreement between the corporation and the city</a:t>
            </a:r>
            <a:br>
              <a:rPr lang="en-US" sz="2000" dirty="0"/>
            </a:br>
            <a:br>
              <a:rPr lang="en-US" sz="2000" dirty="0"/>
            </a:br>
            <a:r>
              <a:rPr lang="en-US" sz="2000" dirty="0"/>
              <a:t>A village safety officer </a:t>
            </a:r>
            <a:r>
              <a:rPr lang="en-US" sz="2000" dirty="0">
                <a:solidFill>
                  <a:srgbClr val="FFFF00"/>
                </a:solidFill>
              </a:rPr>
              <a:t>May</a:t>
            </a:r>
            <a:r>
              <a:rPr lang="en-US" sz="2000" dirty="0"/>
              <a:t> carry a firearm in the case of an emergency</a:t>
            </a:r>
            <a:br>
              <a:rPr lang="en-US" sz="2000" dirty="0"/>
            </a:br>
            <a:br>
              <a:rPr lang="en-US" sz="2000" dirty="0"/>
            </a:br>
            <a:r>
              <a:rPr lang="en-US" sz="2000" dirty="0"/>
              <a:t>A village safety officer </a:t>
            </a:r>
            <a:r>
              <a:rPr lang="en-US" sz="2000" dirty="0">
                <a:solidFill>
                  <a:srgbClr val="FFFF00"/>
                </a:solidFill>
              </a:rPr>
              <a:t>May</a:t>
            </a:r>
            <a:r>
              <a:rPr lang="en-US" sz="2000" dirty="0"/>
              <a:t> enforce local laws (ordinances) contingent on the contract agreement between the corporation and the city</a:t>
            </a:r>
            <a:br>
              <a:rPr lang="en-US" sz="2000" dirty="0"/>
            </a:br>
            <a:br>
              <a:rPr lang="en-US" sz="2000" dirty="0"/>
            </a:br>
            <a:r>
              <a:rPr lang="en-US" sz="2000" dirty="0"/>
              <a:t>VPSO </a:t>
            </a:r>
            <a:r>
              <a:rPr lang="en-US" sz="2000" dirty="0">
                <a:solidFill>
                  <a:srgbClr val="FFFF00"/>
                </a:solidFill>
              </a:rPr>
              <a:t>May</a:t>
            </a:r>
            <a:r>
              <a:rPr lang="en-US" sz="2000" dirty="0"/>
              <a:t> issue citations for misdemeanors and non-criminal violations such as the city’s ordinances</a:t>
            </a:r>
            <a:br>
              <a:rPr lang="en-US" sz="2000" dirty="0"/>
            </a:br>
            <a:r>
              <a:rPr lang="en-US" sz="1300" dirty="0"/>
              <a:t> </a:t>
            </a:r>
            <a:br>
              <a:rPr lang="en-US" sz="1300" dirty="0"/>
            </a:br>
            <a:endParaRPr lang="en-US" sz="7200" b="1" dirty="0">
              <a:solidFill>
                <a:schemeClr val="bg1"/>
              </a:solidFill>
            </a:endParaRPr>
          </a:p>
        </p:txBody>
      </p:sp>
    </p:spTree>
    <p:extLst>
      <p:ext uri="{BB962C8B-B14F-4D97-AF65-F5344CB8AC3E}">
        <p14:creationId xmlns:p14="http://schemas.microsoft.com/office/powerpoint/2010/main" val="894482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B1457-35E0-409B-98CD-F11D19CA6FA5}"/>
              </a:ext>
            </a:extLst>
          </p:cNvPr>
          <p:cNvSpPr>
            <a:spLocks noGrp="1"/>
          </p:cNvSpPr>
          <p:nvPr>
            <p:ph type="ctrTitle"/>
          </p:nvPr>
        </p:nvSpPr>
        <p:spPr>
          <a:xfrm>
            <a:off x="906449" y="667911"/>
            <a:ext cx="10225377" cy="5581814"/>
          </a:xfrm>
        </p:spPr>
        <p:txBody>
          <a:bodyPr>
            <a:normAutofit fontScale="90000"/>
          </a:bodyPr>
          <a:lstStyle/>
          <a:p>
            <a:pPr lvl="0"/>
            <a:r>
              <a:rPr lang="en-US" sz="3600" b="1" dirty="0">
                <a:solidFill>
                  <a:srgbClr val="FFC000"/>
                </a:solidFill>
              </a:rPr>
              <a:t>									VPSO</a:t>
            </a:r>
            <a:br>
              <a:rPr lang="en-US" sz="1000" b="1" dirty="0">
                <a:solidFill>
                  <a:srgbClr val="FFC000"/>
                </a:solidFill>
              </a:rPr>
            </a:br>
            <a:br>
              <a:rPr lang="en-US" sz="1600" b="1" dirty="0">
                <a:solidFill>
                  <a:srgbClr val="FFC000"/>
                </a:solidFill>
              </a:rPr>
            </a:br>
            <a:r>
              <a:rPr lang="en-US" sz="1600" dirty="0">
                <a:solidFill>
                  <a:srgbClr val="FFC000"/>
                </a:solidFill>
              </a:rPr>
              <a:t>VPSO can issue citations for misdemeanors and non-criminal violations such as the city’s ordinances? </a:t>
            </a:r>
            <a:r>
              <a:rPr lang="en-US" sz="1600" dirty="0"/>
              <a:t>AS 01.10.060(a)(7) defines "Peace Officer" as including a "village public safety officer". AS 12.25.180 allows a peace officer to stop or contact a person for the violation of a municipal ordinance. The peace officer may issue a citation to the person instead of taking the person before a judge or magistrate.</a:t>
            </a:r>
            <a:br>
              <a:rPr lang="en-US" sz="1600" dirty="0"/>
            </a:br>
            <a:r>
              <a:rPr lang="en-US" sz="1600" dirty="0"/>
              <a:t> </a:t>
            </a:r>
            <a:br>
              <a:rPr lang="en-US" sz="1600" dirty="0"/>
            </a:br>
            <a:r>
              <a:rPr lang="en-US" sz="1600" dirty="0">
                <a:solidFill>
                  <a:srgbClr val="FFC000"/>
                </a:solidFill>
              </a:rPr>
              <a:t>That a VPSO can carry a gun but none currently do primarily because of the training requirements that only 1 in the service has? </a:t>
            </a:r>
            <a:r>
              <a:rPr lang="en-US" sz="1600" dirty="0"/>
              <a:t>It is true that a VPSO can carry a firearm in the performance of their duties. This is expressly authorized by 13 AAC 96.040(b)(6). However, in order to carry a firearm, the VPSO must have successfully completed a basic firearm training program that is certified by the Alaska Police Standards Council. Additionally, if a VPSO does carry a firearm, the Department of Public Safety must be notified and a written report must be submitted anytime a VPSO points a firearm in the direction of any person or fires a firearm while on duty. We do not have information on the number of VPSO’s authorized to carry firearms, but it is possible these training and notification requirements may lead to villages or non-profit native corporation to refrain from authorizing  their VPSO’s to carry firearms.</a:t>
            </a:r>
            <a:br>
              <a:rPr lang="en-US" sz="1600" dirty="0"/>
            </a:br>
            <a:r>
              <a:rPr lang="en-US" sz="1600" dirty="0"/>
              <a:t> </a:t>
            </a:r>
            <a:br>
              <a:rPr lang="en-US" sz="1600" dirty="0"/>
            </a:br>
            <a:r>
              <a:rPr lang="en-US" sz="1600" dirty="0">
                <a:solidFill>
                  <a:srgbClr val="FFC000"/>
                </a:solidFill>
              </a:rPr>
              <a:t>Can make misdemeanor arrests and detention of felon suspects for surrender to AST? </a:t>
            </a:r>
            <a:r>
              <a:rPr lang="en-US" sz="1600" dirty="0"/>
              <a:t>AS 01.10.060(a)(7) defines "Peace Officer" as including a "village public safety officer". Under AS 12.25.010 an arrest may be made by a peace officer. AS 12.25.030 allows a peace officer to make an arrest without a warrant if the person (1) committed a crime in the presence of the peace officer, (2) when a person has committed a felony. A peace officer may also make an arrest without a warrant if a person has committed a crime involving domestic violence, committed a crime involving violation of a protective order, or violated the conditions of their release. AS 12.25.030(b)(2). </a:t>
            </a:r>
            <a:br>
              <a:rPr lang="en-US" sz="1600" dirty="0"/>
            </a:br>
            <a:endParaRPr lang="en-US" sz="1600" b="1" dirty="0">
              <a:solidFill>
                <a:schemeClr val="bg1"/>
              </a:solidFill>
            </a:endParaRPr>
          </a:p>
        </p:txBody>
      </p:sp>
    </p:spTree>
    <p:extLst>
      <p:ext uri="{BB962C8B-B14F-4D97-AF65-F5344CB8AC3E}">
        <p14:creationId xmlns:p14="http://schemas.microsoft.com/office/powerpoint/2010/main" val="1467207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B1457-35E0-409B-98CD-F11D19CA6FA5}"/>
              </a:ext>
            </a:extLst>
          </p:cNvPr>
          <p:cNvSpPr>
            <a:spLocks noGrp="1"/>
          </p:cNvSpPr>
          <p:nvPr>
            <p:ph type="ctrTitle"/>
          </p:nvPr>
        </p:nvSpPr>
        <p:spPr>
          <a:xfrm>
            <a:off x="1154954" y="962108"/>
            <a:ext cx="9282858" cy="4389120"/>
          </a:xfrm>
        </p:spPr>
        <p:txBody>
          <a:bodyPr>
            <a:normAutofit/>
          </a:bodyPr>
          <a:lstStyle/>
          <a:p>
            <a:pPr algn="ctr"/>
            <a:r>
              <a:rPr lang="en-US" sz="7200" b="1">
                <a:solidFill>
                  <a:srgbClr val="FFC000"/>
                </a:solidFill>
              </a:rPr>
              <a:t>WHEN?</a:t>
            </a:r>
            <a:br>
              <a:rPr lang="en-US" sz="7200" b="1">
                <a:solidFill>
                  <a:srgbClr val="FFC000"/>
                </a:solidFill>
              </a:rPr>
            </a:br>
            <a:br>
              <a:rPr lang="en-US" sz="7200" b="1">
                <a:solidFill>
                  <a:srgbClr val="FFC000"/>
                </a:solidFill>
              </a:rPr>
            </a:br>
            <a:r>
              <a:rPr lang="en-US" sz="7200" b="1">
                <a:solidFill>
                  <a:schemeClr val="bg1"/>
                </a:solidFill>
              </a:rPr>
              <a:t>?????</a:t>
            </a:r>
            <a:endParaRPr lang="en-US" sz="7200" b="1" dirty="0">
              <a:solidFill>
                <a:schemeClr val="bg1"/>
              </a:solidFill>
            </a:endParaRPr>
          </a:p>
        </p:txBody>
      </p:sp>
    </p:spTree>
    <p:extLst>
      <p:ext uri="{BB962C8B-B14F-4D97-AF65-F5344CB8AC3E}">
        <p14:creationId xmlns:p14="http://schemas.microsoft.com/office/powerpoint/2010/main" val="12173840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C0CEB4-BFAC-4014-9B69-2CFFE0B783D9}">
  <ds:schemaRef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71af3243-3dd4-4a8d-8c0d-dd76da1f02a5"/>
    <ds:schemaRef ds:uri="http://www.w3.org/XML/1998/namespace"/>
  </ds:schemaRefs>
</ds:datastoreItem>
</file>

<file path=customXml/itemProps2.xml><?xml version="1.0" encoding="utf-8"?>
<ds:datastoreItem xmlns:ds="http://schemas.openxmlformats.org/officeDocument/2006/customXml" ds:itemID="{5F666C14-7219-46F1-8169-9E45DA110AD7}">
  <ds:schemaRefs>
    <ds:schemaRef ds:uri="http://schemas.microsoft.com/sharepoint/v3/contenttype/forms"/>
  </ds:schemaRefs>
</ds:datastoreItem>
</file>

<file path=customXml/itemProps3.xml><?xml version="1.0" encoding="utf-8"?>
<ds:datastoreItem xmlns:ds="http://schemas.openxmlformats.org/officeDocument/2006/customXml" ds:itemID="{F44B8C88-7AFD-4F93-AF50-E36A0AADA3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Ion Boardroom design</Template>
  <TotalTime>0</TotalTime>
  <Words>9</Words>
  <Application>Microsoft Office PowerPoint</Application>
  <PresentationFormat>Widescreen</PresentationFormat>
  <Paragraphs>7</Paragraphs>
  <Slides>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Century Gothic</vt:lpstr>
      <vt:lpstr>Wingdings 3</vt:lpstr>
      <vt:lpstr>Ion Boardroom</vt:lpstr>
      <vt:lpstr>LAW ENFORCEMENT IN GUSTAVUS</vt:lpstr>
      <vt:lpstr>WHY WHAT WHEN </vt:lpstr>
      <vt:lpstr>WHY?  PRO-ACTIVE vs REACTIVE INCREASING EVENTS SEASONAL GROWTH POPULATION  </vt:lpstr>
      <vt:lpstr>WHAT?  STATUS QUO COMPLIANCE OFFICER VPSO CITY POLICE OFFICER</vt:lpstr>
      <vt:lpstr>        VPSO  A village safety officer MAY be able to carry a firearm contingent on approved training and contract agreement between the corporation and the city  A village safety officer May carry a firearm in the case of an emergency  A village safety officer May enforce local laws (ordinances) contingent on the contract agreement between the corporation and the city  VPSO May issue citations for misdemeanors and non-criminal violations such as the city’s ordinances   </vt:lpstr>
      <vt:lpstr>         VPSO  VPSO can issue citations for misdemeanors and non-criminal violations such as the city’s ordinances? AS 01.10.060(a)(7) defines "Peace Officer" as including a "village public safety officer". AS 12.25.180 allows a peace officer to stop or contact a person for the violation of a municipal ordinance. The peace officer may issue a citation to the person instead of taking the person before a judge or magistrate.   That a VPSO can carry a gun but none currently do primarily because of the training requirements that only 1 in the service has? It is true that a VPSO can carry a firearm in the performance of their duties. This is expressly authorized by 13 AAC 96.040(b)(6). However, in order to carry a firearm, the VPSO must have successfully completed a basic firearm training program that is certified by the Alaska Police Standards Council. Additionally, if a VPSO does carry a firearm, the Department of Public Safety must be notified and a written report must be submitted anytime a VPSO points a firearm in the direction of any person or fires a firearm while on duty. We do not have information on the number of VPSO’s authorized to carry firearms, but it is possible these training and notification requirements may lead to villages or non-profit native corporation to refrain from authorizing  their VPSO’s to carry firearms.   Can make misdemeanor arrests and detention of felon suspects for surrender to AST? AS 01.10.060(a)(7) defines "Peace Officer" as including a "village public safety officer". Under AS 12.25.010 an arrest may be made by a peace officer. AS 12.25.030 allows a peace officer to make an arrest without a warrant if the person (1) committed a crime in the presence of the peace officer, (2) when a person has committed a felony. A peace officer may also make an arrest without a warrant if a person has committed a crime involving domestic violence, committed a crime involving violation of a protective order, or violated the conditions of their release. AS 12.25.030(b)(2).  </vt:lpstr>
      <vt:lpstr>WHEN?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2019-08-21T17:20:06Z</dcterms:created>
  <dcterms:modified xsi:type="dcterms:W3CDTF">2019-08-27T17:30:04Z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