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4"/>
  </p:notesMasterIdLst>
  <p:sldIdLst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C09C-9CDC-48F0-BB82-ED223F986966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6CEE3-4835-4F73-BA0B-02C09C038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D874152-028B-486A-9CCC-467A5536A7DC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58FF-9F53-4DAD-84A1-1EEE4F190FF1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A1A6-D89D-4E0B-ACDC-F92429034F56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82F0-6EA8-4D82-951F-1579D6A93CC4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E913C-F349-4CE3-A910-0EA13427FE0D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C5C7-4D27-4EBE-9DB8-92F5F0F40B34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AF82-EDB2-4FBF-83F4-247A1B3455CB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59DB-4C5A-44A3-897C-FF6803F94296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B6E0-E0F8-4800-BD74-7D33DFE5ED7E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C824-D0E7-4046-8B44-4AAD1C4DE2CF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221C-17A4-4F42-9F54-9F7E03AA1BBB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D7CBA-5256-42F3-BAB5-33F095514AE3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0C04-2E33-403B-B014-7E203A57326C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49D-7D7F-4D69-A8AA-65D6B58C15F2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2903-36C1-4F6B-9F27-EA2305255204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BFA8-C775-4121-A7F6-6851C8035873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1760-8EEC-4A4C-BD0D-3CDAAA80A266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83DE74-4CAD-4852-95E7-A055FD779420}" type="datetime1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3805" y="436605"/>
            <a:ext cx="8204391" cy="4382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Gustavus</a:t>
            </a:r>
            <a:br>
              <a:rPr lang="en-US" sz="7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</a:br>
            <a:r>
              <a:rPr lang="en-US" sz="7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Government organization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38898"/>
            <a:ext cx="9001895" cy="11862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We are a 2</a:t>
            </a:r>
            <a:r>
              <a:rPr lang="en-US" sz="4800" b="1" baseline="30000" dirty="0">
                <a:solidFill>
                  <a:schemeClr val="accent3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nd</a:t>
            </a:r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 class city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83A5D7-FB6C-4236-B00C-02A72AC03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276777"/>
              </p:ext>
            </p:extLst>
          </p:nvPr>
        </p:nvGraphicFramePr>
        <p:xfrm>
          <a:off x="766119" y="1276865"/>
          <a:ext cx="9860692" cy="5480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1967">
                  <a:extLst>
                    <a:ext uri="{9D8B030D-6E8A-4147-A177-3AD203B41FA5}">
                      <a16:colId xmlns:a16="http://schemas.microsoft.com/office/drawing/2014/main" val="3154696117"/>
                    </a:ext>
                  </a:extLst>
                </a:gridCol>
                <a:gridCol w="5474888">
                  <a:extLst>
                    <a:ext uri="{9D8B030D-6E8A-4147-A177-3AD203B41FA5}">
                      <a16:colId xmlns:a16="http://schemas.microsoft.com/office/drawing/2014/main" val="1172148310"/>
                    </a:ext>
                  </a:extLst>
                </a:gridCol>
                <a:gridCol w="1823837">
                  <a:extLst>
                    <a:ext uri="{9D8B030D-6E8A-4147-A177-3AD203B41FA5}">
                      <a16:colId xmlns:a16="http://schemas.microsoft.com/office/drawing/2014/main" val="464483132"/>
                    </a:ext>
                  </a:extLst>
                </a:gridCol>
              </a:tblGrid>
              <a:tr h="236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POWERS &amp; DUTIES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SECOND-CLASS CITY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REFERENCE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2788282062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EDUCATION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city is not allowed to provide the service under any circumstance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29.35.260(b)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14.12.025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1315379239"/>
                  </a:ext>
                </a:extLst>
              </a:tr>
              <a:tr h="72926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PLANNING, PLATTING, &amp; LAND USE REG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city is not required to exercise the powers in any circumstance, but may be permitted in all cases in the manner described for first-class cities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29.35.260(c)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231178444"/>
                  </a:ext>
                </a:extLst>
              </a:tr>
              <a:tr h="68767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PROPERTY TAX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city may tax up to 20 mills except where a higher levy is necessary to avoid default on debt. Voter approval is required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29.45.550-590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694272912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SALES TAX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There is no limit on the rate of levy of sales taxes; however, voter approval is required.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29.45.700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2216648666"/>
                  </a:ext>
                </a:extLst>
              </a:tr>
              <a:tr h="72926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 POWERS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May exercise other powers not prohibited by law.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ART X, 11 Alaska Const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29.35.250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353488538"/>
                  </a:ext>
                </a:extLst>
              </a:tr>
              <a:tr h="72926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CITY COUNCIL COMPOSITION AND APPORTIONMENT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Seven members elected at-large, except the council may provide for election other than at-large.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29.20.130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3337678497"/>
                  </a:ext>
                </a:extLst>
              </a:tr>
              <a:tr h="92038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ELECTION AND TERM OF MAYOR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Elected from the city council for a one-year term, unless a longer term is provided by ordinance.  Mayor is selected by council (or by voters upon adoption of ordinance).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29.20.230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4170667234"/>
                  </a:ext>
                </a:extLst>
              </a:tr>
              <a:tr h="482694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POWER OF EMINENT DOMAIN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Permitted by statute.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 29.35.030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53" marR="62353" marT="0" marB="0"/>
                </a:tc>
                <a:extLst>
                  <a:ext uri="{0D108BD9-81ED-4DB2-BD59-A6C34878D82A}">
                    <a16:rowId xmlns:a16="http://schemas.microsoft.com/office/drawing/2014/main" val="3133679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BBEA-2ADA-4E69-8D7B-F5492480C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Why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C913A-3C93-4DA5-9B87-A4CD4469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94703"/>
            <a:ext cx="10131425" cy="389649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4"/>
                </a:solidFill>
                <a:latin typeface="Bell MT" panose="02020503060305020303" pitchFamily="18" charset="0"/>
              </a:rPr>
              <a:t>ARE WE CONCERNED ABOUT HOONAH?</a:t>
            </a:r>
          </a:p>
          <a:p>
            <a:r>
              <a:rPr lang="en-US" sz="3600" b="1" dirty="0">
                <a:solidFill>
                  <a:schemeClr val="accent4"/>
                </a:solidFill>
                <a:latin typeface="Bell MT" panose="02020503060305020303" pitchFamily="18" charset="0"/>
              </a:rPr>
              <a:t>DO WE WANT TO CONTROL OUR SCHOOL?</a:t>
            </a:r>
          </a:p>
          <a:p>
            <a:r>
              <a:rPr lang="en-US" sz="3600" b="1" dirty="0">
                <a:solidFill>
                  <a:schemeClr val="accent4"/>
                </a:solidFill>
                <a:latin typeface="Bell MT" panose="02020503060305020303" pitchFamily="18" charset="0"/>
              </a:rPr>
              <a:t>DO WE WANT ADDITIONAL POWERS?</a:t>
            </a:r>
          </a:p>
        </p:txBody>
      </p:sp>
    </p:spTree>
    <p:extLst>
      <p:ext uri="{BB962C8B-B14F-4D97-AF65-F5344CB8AC3E}">
        <p14:creationId xmlns:p14="http://schemas.microsoft.com/office/powerpoint/2010/main" val="364417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3248-C50A-4B85-9422-539100861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56520"/>
            <a:ext cx="10131425" cy="123567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1</a:t>
            </a:r>
            <a:r>
              <a:rPr lang="en-US" sz="4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ST</a:t>
            </a:r>
            <a:r>
              <a:rPr lang="en-US" sz="4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 CLASS 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78B4-7D48-4175-BB8C-BBBD40A22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06379"/>
            <a:ext cx="10632988" cy="490151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5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City Powers AS 29.35.250/60</a:t>
            </a:r>
            <a:endParaRPr lang="en-US" sz="3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lvl="0" algn="just"/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A city inside a borough may exercise any power not otherwise prohibited by law.</a:t>
            </a:r>
          </a:p>
          <a:p>
            <a:pPr lvl="0" algn="just"/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On adoption of a borough ordinance to provide for areawide exercise of a power, no city may exercise the power unless the borough ordinance provides otherwise or the borough by ordinance ceases to exercise the power. </a:t>
            </a:r>
          </a:p>
          <a:p>
            <a:pPr lvl="0" algn="just"/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A 1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ST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 class city outside a borough is a city school district and shall establish, operate, and maintain a system of public schools as provided by AS 29.35.160 for boroughs. </a:t>
            </a:r>
          </a:p>
          <a:p>
            <a:pPr lvl="0" algn="just"/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A 1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ST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class city outside a borough shall, and a 2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ND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 class city outside a borough may, provide for planning, platting, and land use regulation as provided by AS 29.35.180(a) for first and second-class boroughs. </a:t>
            </a:r>
          </a:p>
          <a:p>
            <a:pPr lvl="0" algn="just"/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Transfer by city - A city in a 1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ST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  or 2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ND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 class borough may transfer to the borough in which it is located any of its powers or functions, subject to the approval of the assembly.</a:t>
            </a:r>
          </a:p>
          <a:p>
            <a:pPr lvl="0" algn="just"/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A 1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ST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  or 2</a:t>
            </a:r>
            <a:r>
              <a:rPr lang="en-US" sz="2200" b="1" baseline="30000" dirty="0">
                <a:solidFill>
                  <a:srgbClr val="92D050"/>
                </a:solidFill>
                <a:latin typeface="Bell MT" panose="02020503060305020303" pitchFamily="18" charset="0"/>
              </a:rPr>
              <a:t>ND</a:t>
            </a:r>
            <a:r>
              <a:rPr lang="en-US" sz="2200" b="1" dirty="0">
                <a:solidFill>
                  <a:srgbClr val="92D050"/>
                </a:solidFill>
                <a:latin typeface="Bell MT" panose="02020503060305020303" pitchFamily="18" charset="0"/>
              </a:rPr>
              <a:t>  class borough shall exercise all powers transferred to it by a city</a:t>
            </a:r>
          </a:p>
        </p:txBody>
      </p:sp>
    </p:spTree>
    <p:extLst>
      <p:ext uri="{BB962C8B-B14F-4D97-AF65-F5344CB8AC3E}">
        <p14:creationId xmlns:p14="http://schemas.microsoft.com/office/powerpoint/2010/main" val="377831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E3705-752A-4120-AF7C-1F147EBC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89471"/>
            <a:ext cx="10131425" cy="131805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1</a:t>
            </a:r>
            <a:r>
              <a:rPr lang="en-US" sz="4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ST</a:t>
            </a:r>
            <a:r>
              <a:rPr lang="en-US" sz="4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 CLASS CITY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5EE183-FF01-4A4F-8682-1D3BCE980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408235"/>
              </p:ext>
            </p:extLst>
          </p:nvPr>
        </p:nvGraphicFramePr>
        <p:xfrm>
          <a:off x="922638" y="1293341"/>
          <a:ext cx="10131426" cy="5280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0247">
                  <a:extLst>
                    <a:ext uri="{9D8B030D-6E8A-4147-A177-3AD203B41FA5}">
                      <a16:colId xmlns:a16="http://schemas.microsoft.com/office/drawing/2014/main" val="3161398503"/>
                    </a:ext>
                  </a:extLst>
                </a:gridCol>
                <a:gridCol w="5877267">
                  <a:extLst>
                    <a:ext uri="{9D8B030D-6E8A-4147-A177-3AD203B41FA5}">
                      <a16:colId xmlns:a16="http://schemas.microsoft.com/office/drawing/2014/main" val="3264750903"/>
                    </a:ext>
                  </a:extLst>
                </a:gridCol>
                <a:gridCol w="1873912">
                  <a:extLst>
                    <a:ext uri="{9D8B030D-6E8A-4147-A177-3AD203B41FA5}">
                      <a16:colId xmlns:a16="http://schemas.microsoft.com/office/drawing/2014/main" val="1025489231"/>
                    </a:ext>
                  </a:extLst>
                </a:gridCol>
              </a:tblGrid>
              <a:tr h="1741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POWERS &amp; DUTIES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FIRST-CLASS CITY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REFERENCE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2646290812"/>
                  </a:ext>
                </a:extLst>
              </a:tr>
              <a:tr h="72261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EDUCATION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 the city is in the unorganized borough, it </a:t>
                      </a:r>
                      <a:r>
                        <a:rPr lang="en-US" sz="1400" u="sng" dirty="0">
                          <a:effectLst/>
                        </a:rPr>
                        <a:t>must</a:t>
                      </a:r>
                      <a:r>
                        <a:rPr lang="en-US" sz="1400" dirty="0">
                          <a:effectLst/>
                        </a:rPr>
                        <a:t> provide the service in accordance with AS 14. If in an organized borough the borough must provide the service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29.35.260(b)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14.12.010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14.12.025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504183535"/>
                  </a:ext>
                </a:extLst>
              </a:tr>
              <a:tr h="53990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PLANNING, PLATTING, &amp; LAND USE REG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 the city is in the unorganized borough, it </a:t>
                      </a:r>
                      <a:r>
                        <a:rPr lang="en-US" sz="1400" u="sng" dirty="0">
                          <a:effectLst/>
                        </a:rPr>
                        <a:t>must</a:t>
                      </a:r>
                      <a:r>
                        <a:rPr lang="en-US" sz="1400" dirty="0">
                          <a:effectLst/>
                        </a:rPr>
                        <a:t> exercise the powers. If it is in an organized borough, it may be permitted by borough to exercise the powers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29.250(b)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3908098923"/>
                  </a:ext>
                </a:extLst>
              </a:tr>
              <a:tr h="905327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PROPERTY TAX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city may tax up to 30 mills except where a higher levy is necessary to avoid default on debt. Voter approval is not required under State law; however, some general-law municipal governments have more restrictive limitations imposed at the local level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29.45.550-590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3619775414"/>
                  </a:ext>
                </a:extLst>
              </a:tr>
              <a:tr h="357195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SALES TAX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There is no limit on the rate of levy of sales taxes; however, voter approval is required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29.45.700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3877025665"/>
                  </a:ext>
                </a:extLst>
              </a:tr>
              <a:tr h="53990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 POWERS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May exercise other powers not prohibited by law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ART X, 11 Alaska Const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29.35.250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1686601198"/>
                  </a:ext>
                </a:extLst>
              </a:tr>
              <a:tr h="53990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CITY COUNCIL COMPOSITION AND APPORTIONMENT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Six members elected at-large, except the council may provide for election other than at-large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29.20.130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113163270"/>
                  </a:ext>
                </a:extLst>
              </a:tr>
              <a:tr h="357195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ELECTION AND TERM OF MAYOR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Elected at large for a three-year term, unless a different term not to exceed four years is provided by ordinance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29.20.230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3821411725"/>
                  </a:ext>
                </a:extLst>
              </a:tr>
              <a:tr h="174482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VOTE BY MAYOR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May vote to break a tie vote on the city council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29.20.250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1777499878"/>
                  </a:ext>
                </a:extLst>
              </a:tr>
              <a:tr h="357195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VETO POWER OF THE MAYOR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Generally, has veto power, with the same exceptions noted for home-rule cities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 29.20.270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2768981276"/>
                  </a:ext>
                </a:extLst>
              </a:tr>
              <a:tr h="357195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POWER OF EMINENT DOMAIN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Permitted by statute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 29.35.030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21" marR="51221" marT="0" marB="0"/>
                </a:tc>
                <a:extLst>
                  <a:ext uri="{0D108BD9-81ED-4DB2-BD59-A6C34878D82A}">
                    <a16:rowId xmlns:a16="http://schemas.microsoft.com/office/drawing/2014/main" val="206846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2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0F23-76FB-40DF-9FB8-8FDAAF6BA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89471"/>
            <a:ext cx="10131425" cy="111210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2</a:t>
            </a:r>
            <a:r>
              <a:rPr lang="en-US" sz="40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ND</a:t>
            </a:r>
            <a:r>
              <a:rPr 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 CLASS BOROUGH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545D0BC-1ACD-47DF-82DA-491E3633A4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770389"/>
              </p:ext>
            </p:extLst>
          </p:nvPr>
        </p:nvGraphicFramePr>
        <p:xfrm>
          <a:off x="823785" y="1004890"/>
          <a:ext cx="9993441" cy="5795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3581">
                  <a:extLst>
                    <a:ext uri="{9D8B030D-6E8A-4147-A177-3AD203B41FA5}">
                      <a16:colId xmlns:a16="http://schemas.microsoft.com/office/drawing/2014/main" val="1980054885"/>
                    </a:ext>
                  </a:extLst>
                </a:gridCol>
                <a:gridCol w="4905045">
                  <a:extLst>
                    <a:ext uri="{9D8B030D-6E8A-4147-A177-3AD203B41FA5}">
                      <a16:colId xmlns:a16="http://schemas.microsoft.com/office/drawing/2014/main" val="2700529335"/>
                    </a:ext>
                  </a:extLst>
                </a:gridCol>
                <a:gridCol w="1104815">
                  <a:extLst>
                    <a:ext uri="{9D8B030D-6E8A-4147-A177-3AD203B41FA5}">
                      <a16:colId xmlns:a16="http://schemas.microsoft.com/office/drawing/2014/main" val="1809766875"/>
                    </a:ext>
                  </a:extLst>
                </a:gridCol>
              </a:tblGrid>
              <a:tr h="160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POWERS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DUTIES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REF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1211219582"/>
                  </a:ext>
                </a:extLst>
              </a:tr>
              <a:tr h="3054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EDUCATION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The borough or unified municipality </a:t>
                      </a:r>
                      <a:r>
                        <a:rPr lang="en-US" sz="1050" u="sng" dirty="0">
                          <a:effectLst/>
                        </a:rPr>
                        <a:t>must </a:t>
                      </a:r>
                      <a:r>
                        <a:rPr lang="en-US" sz="1050" dirty="0">
                          <a:effectLst/>
                        </a:rPr>
                        <a:t>provide the service areawide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AS14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885371882"/>
                  </a:ext>
                </a:extLst>
              </a:tr>
              <a:tr h="4616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PLANNING, PLATTING, &amp; LAND USE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The borough </a:t>
                      </a:r>
                      <a:r>
                        <a:rPr lang="en-US" sz="1050" u="sng" dirty="0">
                          <a:effectLst/>
                        </a:rPr>
                        <a:t>must </a:t>
                      </a:r>
                      <a:r>
                        <a:rPr lang="en-US" sz="1050" dirty="0">
                          <a:effectLst/>
                        </a:rPr>
                        <a:t>exercise the powers areawide.  The borough may allow cities to assume such powers within its boundaries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AS29.40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693450889"/>
                  </a:ext>
                </a:extLst>
              </a:tr>
              <a:tr h="4616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PROVIDE TRANSPORTATION SYSTEMS, WATER &amp; AIR POLLUTION CONTROL, ANIMAL REGULATION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May be exercised on an areawide or nonareawide basis by ordinance; approval from voters or property owners required for service area powers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2111238270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LICENSED DAY CARE FACILITIES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May be exercised on an areawide basis by ordinance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2495832982"/>
                  </a:ext>
                </a:extLst>
              </a:tr>
              <a:tr h="7740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REGULATE FIREWORKS, PROVIDE SOLID &amp; SEPTIC WASTE DISPOSAL, HOUSING REHABILITATION, ECONOMIC DEVELOPMENT, ROADS &amp; TRAILS, EMS COMMUNICATIONS, REGULATE MOTOR VEHICLES &amp; DEVELOPMENT PROJECTS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May be exercised areawide upon approval of areawide voters; or by transfer of powers from all cities; may be exercised by ordinance on a nonareawide basis; may be exercised on a service area basis with voter approval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463188166"/>
                  </a:ext>
                </a:extLst>
              </a:tr>
              <a:tr h="4616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HAZARDOUS SUBSTANCE CONTROL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May be exercised areawide upon approval of areawide voters; or by transfer of powers from all cities; may be exercised by ordinance on a </a:t>
                      </a:r>
                      <a:r>
                        <a:rPr lang="en-US" sz="1050" dirty="0" err="1">
                          <a:effectLst/>
                        </a:rPr>
                        <a:t>nonareawide</a:t>
                      </a:r>
                      <a:r>
                        <a:rPr lang="en-US" sz="1050" dirty="0">
                          <a:effectLst/>
                        </a:rPr>
                        <a:t> basis;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734242917"/>
                  </a:ext>
                </a:extLst>
              </a:tr>
              <a:tr h="6178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OTHER POWERS NOT PROHIBITED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May be exercised areawide upon approval of areawide voters; or by transfer of powers from all cities and approval of nonareawide voters; may be exercised nonareawide upon approval of nonareawide voters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783971955"/>
                  </a:ext>
                </a:extLst>
              </a:tr>
              <a:tr h="4971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PROPERT TAX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Limited to 30 mills except where a higher levy is necessary to avoid default on debt; voter approval is required to levy sales tax. Local action can limit taxing authority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4052273110"/>
                  </a:ext>
                </a:extLst>
              </a:tr>
              <a:tr h="3289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SALES TAX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No limits exist on the rate of levy; however, voter approval is required to levy sales taxes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378803178"/>
                  </a:ext>
                </a:extLst>
              </a:tr>
              <a:tr h="3974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ASSEMBLY COMPOSITION &amp; APPORTIONMENT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Flexible; determined by Alaska Statute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AS 29.20.060-29.020.120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386141089"/>
                  </a:ext>
                </a:extLst>
              </a:tr>
              <a:tr h="3289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ELECTION &amp; TERM OF MAYOR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Elected at large for a 3-year term, unless a different term not to exceed 4 years is provided by ordinance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287041947"/>
                  </a:ext>
                </a:extLst>
              </a:tr>
              <a:tr h="3289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VOTE BY MAYOR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May vote to break a tie vote only if the borough has a manager form of government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3083575200"/>
                  </a:ext>
                </a:extLst>
              </a:tr>
              <a:tr h="3289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VETO POWER OF THE MAYOR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Generally, has veto power, except veto not permitted of ordinance prohibiting possession of alcohol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1508683311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ABILITY TO ATTAIN HOME RULE STATUS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Voters may adopt home rule charter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40" marR="44840" marT="0" marB="0"/>
                </a:tc>
                <a:extLst>
                  <a:ext uri="{0D108BD9-81ED-4DB2-BD59-A6C34878D82A}">
                    <a16:rowId xmlns:a16="http://schemas.microsoft.com/office/drawing/2014/main" val="233641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35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F6AE0-76C0-4FD5-BF09-F8EE67674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5634681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WHAT POWERS WOULD YOU LIKE TO SEE FOR GUSTAVUS?</a:t>
            </a:r>
          </a:p>
        </p:txBody>
      </p:sp>
    </p:spTree>
    <p:extLst>
      <p:ext uri="{BB962C8B-B14F-4D97-AF65-F5344CB8AC3E}">
        <p14:creationId xmlns:p14="http://schemas.microsoft.com/office/powerpoint/2010/main" val="116238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7FA00-80AE-4DAF-97D2-02BEA8AA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HOME RULE (AKA Dillon’s rule)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7C77B-D4B3-4642-87AB-A245E7850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Clr>
                <a:prstClr val="white"/>
              </a:buClr>
              <a:buNone/>
            </a:pPr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Dillon’s rule states: municipal corporation possesses and can exercise the following powers and not others. First, those granted in express words; second, those necessarily implied or necessarily incident to the powers expressly granted; third, those absolutely essential to the declared objects and purposes of the corporation – not simply convenient, but indispensable.</a:t>
            </a:r>
          </a:p>
          <a:p>
            <a:pPr marL="0" indent="0"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3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7FA00-80AE-4DAF-97D2-02BEA8AAE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8854"/>
            <a:ext cx="10131425" cy="118624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HOME RULE (AKA Dillon’s rule)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7C77B-D4B3-4642-87AB-A245E7850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85102"/>
            <a:ext cx="10131425" cy="557289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Article X, Section 7 Constitution of Alaska – Home rule cities shall have the powers and functions conferred by charter as follows: </a:t>
            </a:r>
          </a:p>
          <a:p>
            <a:pPr lvl="1"/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Cities shall be incorporated in a manner prescribed by law, and shall be a part of the borough in which they are located.  Cities shall have the powers and functions conferred by law or charter.  </a:t>
            </a:r>
          </a:p>
          <a:p>
            <a:pPr marL="285750" lvl="1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AS 29.10.010(a) all 1st Class Cities, </a:t>
            </a:r>
            <a:r>
              <a:rPr lang="en-US" sz="24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but not 2</a:t>
            </a:r>
            <a:r>
              <a:rPr lang="en-US" sz="2400" b="1" u="sng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nd</a:t>
            </a:r>
            <a:r>
              <a:rPr lang="en-US" sz="24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 Class Cities</a:t>
            </a: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, may adopt home rule charters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AS 29.35.400 – a liberal construction shall be given to all powers and functions of a municipality conferred in this title.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AS 29.35.410 - Unless otherwise limited by law, a municipality has and may exercise all powers and functions necessarily or fairly implied in or incident to the purpose of all powers and functions conferred in this title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AS 29.35.250(a) – A city inside a borough may exercise any power not otherwise prohibited by law</a:t>
            </a:r>
          </a:p>
          <a:p>
            <a:pPr marL="0" indent="0"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3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6D5668-1971-40BB-BC7C-94C9B101AAB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Celestial design</Template>
  <TotalTime>0</TotalTime>
  <Words>1338</Words>
  <Application>Microsoft Office PowerPoint</Application>
  <PresentationFormat>Widescreen</PresentationFormat>
  <Paragraphs>136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Bell MT</vt:lpstr>
      <vt:lpstr>Calibri</vt:lpstr>
      <vt:lpstr>Calibri Light</vt:lpstr>
      <vt:lpstr>Wingdings</vt:lpstr>
      <vt:lpstr>Celestial</vt:lpstr>
      <vt:lpstr>Gustavus Government organization</vt:lpstr>
      <vt:lpstr>We are a 2nd class city</vt:lpstr>
      <vt:lpstr>Why change?</vt:lpstr>
      <vt:lpstr>1ST CLASS CITY</vt:lpstr>
      <vt:lpstr>1ST CLASS CITY</vt:lpstr>
      <vt:lpstr>2ND CLASS BOROUGH</vt:lpstr>
      <vt:lpstr>WHAT POWERS WOULD YOU LIKE TO SEE FOR GUSTAVUS?</vt:lpstr>
      <vt:lpstr>HOME RULE (AKA Dillon’s rule)</vt:lpstr>
      <vt:lpstr>HOME RULE (AKA Dillon’s rule)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2019-08-27T22:24:27Z</dcterms:created>
  <dcterms:modified xsi:type="dcterms:W3CDTF">2019-09-04T18:14:37Z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